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anum Square Bold" charset="1" panose="020B0600000101010101"/>
      <p:regular r:id="rId10"/>
    </p:embeddedFont>
    <p:embeddedFont>
      <p:font typeface="Nanum Square Bold Bold" charset="1" panose="020B0600000101010101"/>
      <p:regular r:id="rId11"/>
    </p:embeddedFont>
    <p:embeddedFont>
      <p:font typeface="Tlab 돋움 미디움" charset="1" panose="02060600000000000000"/>
      <p:regular r:id="rId12"/>
    </p:embeddedFont>
    <p:embeddedFont>
      <p:font typeface="Tlab 돋움 미디움 Bold" charset="1" panose="02060900000000000000"/>
      <p:regular r:id="rId13"/>
    </p:embeddedFont>
    <p:embeddedFont>
      <p:font typeface="Tlab 돋움 레귤러" charset="1" panose="02060500000000000000"/>
      <p:regular r:id="rId14"/>
    </p:embeddedFont>
    <p:embeddedFont>
      <p:font typeface="Tlab 돋움 레귤러 Bold" charset="1" panose="02060800000000000000"/>
      <p:regular r:id="rId15"/>
    </p:embeddedFont>
    <p:embeddedFont>
      <p:font typeface="210 밀레니얼 R" charset="1" panose="02020503020101020101"/>
      <p:regular r:id="rId16"/>
    </p:embeddedFont>
    <p:embeddedFont>
      <p:font typeface="TDTD헤드M" charset="1" panose="02000603000000000000"/>
      <p:regular r:id="rId17"/>
    </p:embeddedFont>
    <p:embeddedFont>
      <p:font typeface="TDTD평고딕" charset="1" panose="02000503000000000000"/>
      <p:regular r:id="rId18"/>
    </p:embeddedFont>
    <p:embeddedFont>
      <p:font typeface="TDTD고딕M" charset="1" panose="02000603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slides/slide39.xml" Type="http://schemas.openxmlformats.org/officeDocument/2006/relationships/slide"/><Relationship Id="rId59" Target="slides/slide40.xml" Type="http://schemas.openxmlformats.org/officeDocument/2006/relationships/slide"/><Relationship Id="rId6" Target="fonts/font6.fntdata" Type="http://schemas.openxmlformats.org/officeDocument/2006/relationships/font"/><Relationship Id="rId60" Target="slides/slide41.xml" Type="http://schemas.openxmlformats.org/officeDocument/2006/relationships/slide"/><Relationship Id="rId61" Target="slides/slide42.xml" Type="http://schemas.openxmlformats.org/officeDocument/2006/relationships/slide"/><Relationship Id="rId62" Target="slides/slide43.xml" Type="http://schemas.openxmlformats.org/officeDocument/2006/relationships/slide"/><Relationship Id="rId63" Target="slides/slide44.xml" Type="http://schemas.openxmlformats.org/officeDocument/2006/relationships/slide"/><Relationship Id="rId64" Target="slides/slide45.xml" Type="http://schemas.openxmlformats.org/officeDocument/2006/relationships/slide"/><Relationship Id="rId65" Target="slides/slide46.xml" Type="http://schemas.openxmlformats.org/officeDocument/2006/relationships/slide"/><Relationship Id="rId66" Target="slides/slide47.xml" Type="http://schemas.openxmlformats.org/officeDocument/2006/relationships/slide"/><Relationship Id="rId67" Target="slides/slide48.xml" Type="http://schemas.openxmlformats.org/officeDocument/2006/relationships/slide"/><Relationship Id="rId68" Target="slides/slide49.xml" Type="http://schemas.openxmlformats.org/officeDocument/2006/relationships/slide"/><Relationship Id="rId69" Target="slides/slide50.xml" Type="http://schemas.openxmlformats.org/officeDocument/2006/relationships/slide"/><Relationship Id="rId7" Target="fonts/font7.fntdata" Type="http://schemas.openxmlformats.org/officeDocument/2006/relationships/font"/><Relationship Id="rId70" Target="slides/slide51.xml" Type="http://schemas.openxmlformats.org/officeDocument/2006/relationships/slide"/><Relationship Id="rId71" Target="slides/slide52.xml" Type="http://schemas.openxmlformats.org/officeDocument/2006/relationships/slide"/><Relationship Id="rId72" Target="slides/slide53.xml" Type="http://schemas.openxmlformats.org/officeDocument/2006/relationships/slide"/><Relationship Id="rId73" Target="slides/slide54.xml" Type="http://schemas.openxmlformats.org/officeDocument/2006/relationships/slide"/><Relationship Id="rId74" Target="slides/slide55.xml" Type="http://schemas.openxmlformats.org/officeDocument/2006/relationships/slide"/><Relationship Id="rId75" Target="slides/slide56.xml" Type="http://schemas.openxmlformats.org/officeDocument/2006/relationships/slide"/><Relationship Id="rId76" Target="slides/slide57.xml" Type="http://schemas.openxmlformats.org/officeDocument/2006/relationships/slide"/><Relationship Id="rId77" Target="slides/slide58.xml" Type="http://schemas.openxmlformats.org/officeDocument/2006/relationships/slide"/><Relationship Id="rId78" Target="slides/slide59.xml" Type="http://schemas.openxmlformats.org/officeDocument/2006/relationships/slide"/><Relationship Id="rId79" Target="slides/slide60.xml" Type="http://schemas.openxmlformats.org/officeDocument/2006/relationships/slide"/><Relationship Id="rId8" Target="fonts/font8.fntdata" Type="http://schemas.openxmlformats.org/officeDocument/2006/relationships/font"/><Relationship Id="rId80" Target="slides/slide61.xml" Type="http://schemas.openxmlformats.org/officeDocument/2006/relationships/slide"/><Relationship Id="rId81" Target="slides/slide62.xml" Type="http://schemas.openxmlformats.org/officeDocument/2006/relationships/slide"/><Relationship Id="rId82" Target="slides/slide63.xml" Type="http://schemas.openxmlformats.org/officeDocument/2006/relationships/slide"/><Relationship Id="rId83" Target="slides/slide64.xml" Type="http://schemas.openxmlformats.org/officeDocument/2006/relationships/slide"/><Relationship Id="rId84" Target="slides/slide65.xml" Type="http://schemas.openxmlformats.org/officeDocument/2006/relationships/slide"/><Relationship Id="rId85" Target="slides/slide66.xml" Type="http://schemas.openxmlformats.org/officeDocument/2006/relationships/slide"/><Relationship Id="rId86" Target="slides/slide67.xml" Type="http://schemas.openxmlformats.org/officeDocument/2006/relationships/slide"/><Relationship Id="rId87" Target="slides/slide68.xml" Type="http://schemas.openxmlformats.org/officeDocument/2006/relationships/slide"/><Relationship Id="rId88" Target="slides/slide69.xml" Type="http://schemas.openxmlformats.org/officeDocument/2006/relationships/slide"/><Relationship Id="rId89" Target="slides/slide70.xml" Type="http://schemas.openxmlformats.org/officeDocument/2006/relationships/slide"/><Relationship Id="rId9" Target="fonts/font9.fntdata" Type="http://schemas.openxmlformats.org/officeDocument/2006/relationships/font"/><Relationship Id="rId90" Target="slides/slide7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4.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 Id="rId7" Target="../media/image101.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jpe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2B76"/>
        </a:solidFill>
      </p:bgPr>
    </p:bg>
    <p:spTree>
      <p:nvGrpSpPr>
        <p:cNvPr id="1" name=""/>
        <p:cNvGrpSpPr/>
        <p:nvPr/>
      </p:nvGrpSpPr>
      <p:grpSpPr>
        <a:xfrm>
          <a:off x="0" y="0"/>
          <a:ext cx="0" cy="0"/>
          <a:chOff x="0" y="0"/>
          <a:chExt cx="0" cy="0"/>
        </a:xfrm>
      </p:grpSpPr>
      <p:sp>
        <p:nvSpPr>
          <p:cNvPr name="Freeform 2" id="2"/>
          <p:cNvSpPr/>
          <p:nvPr/>
        </p:nvSpPr>
        <p:spPr>
          <a:xfrm flipH="false" flipV="false" rot="0">
            <a:off x="5584421" y="194365"/>
            <a:ext cx="16108451" cy="10622114"/>
          </a:xfrm>
          <a:custGeom>
            <a:avLst/>
            <a:gdLst/>
            <a:ahLst/>
            <a:cxnLst/>
            <a:rect r="r" b="b" t="t" l="l"/>
            <a:pathLst>
              <a:path h="10622114" w="16108451">
                <a:moveTo>
                  <a:pt x="0" y="0"/>
                </a:moveTo>
                <a:lnTo>
                  <a:pt x="16108451" y="0"/>
                </a:lnTo>
                <a:lnTo>
                  <a:pt x="16108451" y="10622114"/>
                </a:lnTo>
                <a:lnTo>
                  <a:pt x="0" y="10622114"/>
                </a:lnTo>
                <a:lnTo>
                  <a:pt x="0" y="0"/>
                </a:lnTo>
                <a:close/>
              </a:path>
            </a:pathLst>
          </a:custGeom>
          <a:blipFill>
            <a:blip r:embed="rId2"/>
            <a:stretch>
              <a:fillRect l="-4313" t="0" r="-30674" b="-36515"/>
            </a:stretch>
          </a:blipFill>
        </p:spPr>
      </p:sp>
      <p:grpSp>
        <p:nvGrpSpPr>
          <p:cNvPr name="Group 3" id="3"/>
          <p:cNvGrpSpPr/>
          <p:nvPr/>
        </p:nvGrpSpPr>
        <p:grpSpPr>
          <a:xfrm rot="9637236">
            <a:off x="-2972645" y="-2550607"/>
            <a:ext cx="16213743" cy="16958621"/>
            <a:chOff x="0" y="0"/>
            <a:chExt cx="4270286" cy="4466468"/>
          </a:xfrm>
        </p:grpSpPr>
        <p:sp>
          <p:nvSpPr>
            <p:cNvPr name="Freeform 4" id="4"/>
            <p:cNvSpPr/>
            <p:nvPr/>
          </p:nvSpPr>
          <p:spPr>
            <a:xfrm flipH="false" flipV="false" rot="0">
              <a:off x="0" y="0"/>
              <a:ext cx="4270286" cy="4466468"/>
            </a:xfrm>
            <a:custGeom>
              <a:avLst/>
              <a:gdLst/>
              <a:ahLst/>
              <a:cxnLst/>
              <a:rect r="r" b="b" t="t" l="l"/>
              <a:pathLst>
                <a:path h="4466468" w="4270286">
                  <a:moveTo>
                    <a:pt x="0" y="0"/>
                  </a:moveTo>
                  <a:lnTo>
                    <a:pt x="4270286" y="0"/>
                  </a:lnTo>
                  <a:lnTo>
                    <a:pt x="4270286" y="4466468"/>
                  </a:lnTo>
                  <a:lnTo>
                    <a:pt x="0" y="4466468"/>
                  </a:lnTo>
                  <a:close/>
                </a:path>
              </a:pathLst>
            </a:custGeom>
            <a:solidFill>
              <a:srgbClr val="0D0D50"/>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1158062">
            <a:off x="1307241" y="-944035"/>
            <a:ext cx="11606584" cy="15633486"/>
            <a:chOff x="0" y="0"/>
            <a:chExt cx="3056878" cy="4117461"/>
          </a:xfrm>
        </p:grpSpPr>
        <p:sp>
          <p:nvSpPr>
            <p:cNvPr name="Freeform 7" id="7"/>
            <p:cNvSpPr/>
            <p:nvPr/>
          </p:nvSpPr>
          <p:spPr>
            <a:xfrm flipH="false" flipV="false" rot="0">
              <a:off x="0" y="0"/>
              <a:ext cx="3056878" cy="4117461"/>
            </a:xfrm>
            <a:custGeom>
              <a:avLst/>
              <a:gdLst/>
              <a:ahLst/>
              <a:cxnLst/>
              <a:rect r="r" b="b" t="t" l="l"/>
              <a:pathLst>
                <a:path h="4117461" w="3056878">
                  <a:moveTo>
                    <a:pt x="0" y="0"/>
                  </a:moveTo>
                  <a:lnTo>
                    <a:pt x="3056878" y="0"/>
                  </a:lnTo>
                  <a:lnTo>
                    <a:pt x="3056878" y="4117461"/>
                  </a:lnTo>
                  <a:lnTo>
                    <a:pt x="0" y="4117461"/>
                  </a:lnTo>
                  <a:close/>
                </a:path>
              </a:pathLst>
            </a:custGeom>
            <a:solidFill>
              <a:srgbClr val="12127D"/>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590964" y="5887983"/>
            <a:ext cx="12457587" cy="1198683"/>
          </a:xfrm>
          <a:prstGeom prst="rect">
            <a:avLst/>
          </a:prstGeom>
        </p:spPr>
        <p:txBody>
          <a:bodyPr anchor="t" rtlCol="false" tIns="0" lIns="0" bIns="0" rIns="0">
            <a:spAutoFit/>
          </a:bodyPr>
          <a:lstStyle/>
          <a:p>
            <a:pPr>
              <a:lnSpc>
                <a:spcPts val="9674"/>
              </a:lnSpc>
            </a:pPr>
            <a:r>
              <a:rPr lang="en-US" sz="7677">
                <a:solidFill>
                  <a:srgbClr val="FFFFFF"/>
                </a:solidFill>
                <a:ea typeface="210 밀레니얼 R"/>
              </a:rPr>
              <a:t>그에 맞는 맞춤형 서비스 제공</a:t>
            </a:r>
          </a:p>
        </p:txBody>
      </p:sp>
      <p:sp>
        <p:nvSpPr>
          <p:cNvPr name="TextBox 10" id="10"/>
          <p:cNvSpPr txBox="true"/>
          <p:nvPr/>
        </p:nvSpPr>
        <p:spPr>
          <a:xfrm rot="0">
            <a:off x="657639" y="8652547"/>
            <a:ext cx="10622611" cy="1144830"/>
          </a:xfrm>
          <a:prstGeom prst="rect">
            <a:avLst/>
          </a:prstGeom>
        </p:spPr>
        <p:txBody>
          <a:bodyPr anchor="t" rtlCol="false" tIns="0" lIns="0" bIns="0" rIns="0">
            <a:spAutoFit/>
          </a:bodyPr>
          <a:lstStyle/>
          <a:p>
            <a:pPr>
              <a:lnSpc>
                <a:spcPts val="4620"/>
              </a:lnSpc>
            </a:pPr>
            <a:r>
              <a:rPr lang="en-US" sz="3300">
                <a:solidFill>
                  <a:srgbClr val="FFFFFF"/>
                </a:solidFill>
                <a:ea typeface="Tlab 돋움 미디움"/>
              </a:rPr>
              <a:t>아이디어메이커스</a:t>
            </a:r>
          </a:p>
          <a:p>
            <a:pPr>
              <a:lnSpc>
                <a:spcPts val="4620"/>
              </a:lnSpc>
              <a:spcBef>
                <a:spcPct val="0"/>
              </a:spcBef>
            </a:pPr>
            <a:r>
              <a:rPr lang="en-US" sz="3300">
                <a:solidFill>
                  <a:srgbClr val="FFFFFF"/>
                </a:solidFill>
                <a:ea typeface="Tlab 돋움 미디움"/>
              </a:rPr>
              <a:t>김동완, 김성호, 한나영, 윤예은, 손아</a:t>
            </a:r>
          </a:p>
        </p:txBody>
      </p:sp>
      <p:sp>
        <p:nvSpPr>
          <p:cNvPr name="TextBox 11" id="11"/>
          <p:cNvSpPr txBox="true"/>
          <p:nvPr/>
        </p:nvSpPr>
        <p:spPr>
          <a:xfrm rot="0">
            <a:off x="657639" y="4637390"/>
            <a:ext cx="11738463" cy="1120775"/>
          </a:xfrm>
          <a:prstGeom prst="rect">
            <a:avLst/>
          </a:prstGeom>
        </p:spPr>
        <p:txBody>
          <a:bodyPr anchor="t" rtlCol="false" tIns="0" lIns="0" bIns="0" rIns="0">
            <a:spAutoFit/>
          </a:bodyPr>
          <a:lstStyle/>
          <a:p>
            <a:pPr>
              <a:lnSpc>
                <a:spcPts val="9100"/>
              </a:lnSpc>
              <a:spcBef>
                <a:spcPct val="0"/>
              </a:spcBef>
            </a:pPr>
            <a:r>
              <a:rPr lang="en-US" sz="6500">
                <a:solidFill>
                  <a:srgbClr val="41A4FF"/>
                </a:solidFill>
                <a:ea typeface="TDTD평고딕"/>
              </a:rPr>
              <a:t>감소 고객의 행동 패턴 분석 후 </a:t>
            </a:r>
          </a:p>
        </p:txBody>
      </p:sp>
      <p:grpSp>
        <p:nvGrpSpPr>
          <p:cNvPr name="Group 12" id="12"/>
          <p:cNvGrpSpPr/>
          <p:nvPr/>
        </p:nvGrpSpPr>
        <p:grpSpPr>
          <a:xfrm rot="3477392">
            <a:off x="-2360296" y="-4766807"/>
            <a:ext cx="5101593" cy="9533614"/>
            <a:chOff x="0" y="0"/>
            <a:chExt cx="1343629" cy="2510911"/>
          </a:xfrm>
        </p:grpSpPr>
        <p:sp>
          <p:nvSpPr>
            <p:cNvPr name="Freeform 13" id="13"/>
            <p:cNvSpPr/>
            <p:nvPr/>
          </p:nvSpPr>
          <p:spPr>
            <a:xfrm flipH="false" flipV="false" rot="0">
              <a:off x="0" y="0"/>
              <a:ext cx="1343629" cy="2510910"/>
            </a:xfrm>
            <a:custGeom>
              <a:avLst/>
              <a:gdLst/>
              <a:ahLst/>
              <a:cxnLst/>
              <a:rect r="r" b="b" t="t" l="l"/>
              <a:pathLst>
                <a:path h="2510910" w="1343629">
                  <a:moveTo>
                    <a:pt x="0" y="0"/>
                  </a:moveTo>
                  <a:lnTo>
                    <a:pt x="1343629" y="0"/>
                  </a:lnTo>
                  <a:lnTo>
                    <a:pt x="1343629" y="2510910"/>
                  </a:lnTo>
                  <a:lnTo>
                    <a:pt x="0" y="2510910"/>
                  </a:lnTo>
                  <a:close/>
                </a:path>
              </a:pathLst>
            </a:custGeom>
            <a:solidFill>
              <a:srgbClr val="41A4FF"/>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385057" y="1728676"/>
            <a:ext cx="8643151" cy="0"/>
          </a:xfrm>
          <a:prstGeom prst="line">
            <a:avLst/>
          </a:prstGeom>
          <a:ln cap="flat" w="28575">
            <a:solidFill>
              <a:srgbClr val="0D0D50"/>
            </a:solidFill>
            <a:prstDash val="solid"/>
            <a:headEnd type="none" len="sm" w="sm"/>
            <a:tailEnd type="none" len="sm" w="sm"/>
          </a:ln>
        </p:spPr>
      </p:sp>
      <p:sp>
        <p:nvSpPr>
          <p:cNvPr name="Freeform 9" id="9"/>
          <p:cNvSpPr/>
          <p:nvPr/>
        </p:nvSpPr>
        <p:spPr>
          <a:xfrm flipH="false" flipV="false" rot="0">
            <a:off x="1028700" y="2858973"/>
            <a:ext cx="8200038" cy="5904027"/>
          </a:xfrm>
          <a:custGeom>
            <a:avLst/>
            <a:gdLst/>
            <a:ahLst/>
            <a:cxnLst/>
            <a:rect r="r" b="b" t="t" l="l"/>
            <a:pathLst>
              <a:path h="5904027" w="8200038">
                <a:moveTo>
                  <a:pt x="0" y="0"/>
                </a:moveTo>
                <a:lnTo>
                  <a:pt x="8200038" y="0"/>
                </a:lnTo>
                <a:lnTo>
                  <a:pt x="8200038" y="5904027"/>
                </a:lnTo>
                <a:lnTo>
                  <a:pt x="0" y="5904027"/>
                </a:lnTo>
                <a:lnTo>
                  <a:pt x="0" y="0"/>
                </a:lnTo>
                <a:close/>
              </a:path>
            </a:pathLst>
          </a:custGeom>
          <a:blipFill>
            <a:blip r:embed="rId2"/>
            <a:stretch>
              <a:fillRect l="0" t="0" r="0" b="0"/>
            </a:stretch>
          </a:blipFill>
        </p:spPr>
      </p:sp>
      <p:sp>
        <p:nvSpPr>
          <p:cNvPr name="Freeform 10" id="10"/>
          <p:cNvSpPr/>
          <p:nvPr/>
        </p:nvSpPr>
        <p:spPr>
          <a:xfrm flipH="false" flipV="false" rot="0">
            <a:off x="9995627" y="3100767"/>
            <a:ext cx="7263673" cy="5662233"/>
          </a:xfrm>
          <a:custGeom>
            <a:avLst/>
            <a:gdLst/>
            <a:ahLst/>
            <a:cxnLst/>
            <a:rect r="r" b="b" t="t" l="l"/>
            <a:pathLst>
              <a:path h="5662233" w="7263673">
                <a:moveTo>
                  <a:pt x="0" y="0"/>
                </a:moveTo>
                <a:lnTo>
                  <a:pt x="7263673" y="0"/>
                </a:lnTo>
                <a:lnTo>
                  <a:pt x="7263673" y="5662233"/>
                </a:lnTo>
                <a:lnTo>
                  <a:pt x="0" y="5662233"/>
                </a:lnTo>
                <a:lnTo>
                  <a:pt x="0" y="0"/>
                </a:lnTo>
                <a:close/>
              </a:path>
            </a:pathLst>
          </a:custGeom>
          <a:blipFill>
            <a:blip r:embed="rId3"/>
            <a:stretch>
              <a:fillRect l="0" t="0" r="0" b="0"/>
            </a:stretch>
          </a:blipFill>
        </p:spPr>
      </p:sp>
      <p:sp>
        <p:nvSpPr>
          <p:cNvPr name="TextBox 11" id="11"/>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12127D"/>
                </a:solidFill>
                <a:ea typeface="TDTD평고딕"/>
              </a:rPr>
              <a:t>선정배경</a:t>
            </a:r>
          </a:p>
        </p:txBody>
      </p:sp>
      <p:sp>
        <p:nvSpPr>
          <p:cNvPr name="TextBox 12" id="12"/>
          <p:cNvSpPr txBox="true"/>
          <p:nvPr/>
        </p:nvSpPr>
        <p:spPr>
          <a:xfrm rot="0">
            <a:off x="4852053" y="1019063"/>
            <a:ext cx="2549358"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12127D"/>
                </a:solidFill>
                <a:ea typeface="TDTD평고딕"/>
              </a:rPr>
              <a:t>내부분석</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10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385057" y="1728676"/>
            <a:ext cx="8643151" cy="0"/>
          </a:xfrm>
          <a:prstGeom prst="line">
            <a:avLst/>
          </a:prstGeom>
          <a:ln cap="flat" w="28575">
            <a:solidFill>
              <a:srgbClr val="0D0D50"/>
            </a:solidFill>
            <a:prstDash val="solid"/>
            <a:headEnd type="none" len="sm" w="sm"/>
            <a:tailEnd type="none" len="sm" w="sm"/>
          </a:ln>
        </p:spPr>
      </p:sp>
      <p:grpSp>
        <p:nvGrpSpPr>
          <p:cNvPr name="Group 9" id="9"/>
          <p:cNvGrpSpPr/>
          <p:nvPr/>
        </p:nvGrpSpPr>
        <p:grpSpPr>
          <a:xfrm rot="0">
            <a:off x="1146111" y="2071737"/>
            <a:ext cx="13305388" cy="3612585"/>
            <a:chOff x="0" y="0"/>
            <a:chExt cx="17740517" cy="4816780"/>
          </a:xfrm>
        </p:grpSpPr>
        <p:sp>
          <p:nvSpPr>
            <p:cNvPr name="Freeform 10" id="10"/>
            <p:cNvSpPr/>
            <p:nvPr/>
          </p:nvSpPr>
          <p:spPr>
            <a:xfrm flipH="false" flipV="false" rot="0">
              <a:off x="0" y="0"/>
              <a:ext cx="12289543" cy="4816780"/>
            </a:xfrm>
            <a:custGeom>
              <a:avLst/>
              <a:gdLst/>
              <a:ahLst/>
              <a:cxnLst/>
              <a:rect r="r" b="b" t="t" l="l"/>
              <a:pathLst>
                <a:path h="4816780" w="12289543">
                  <a:moveTo>
                    <a:pt x="0" y="0"/>
                  </a:moveTo>
                  <a:lnTo>
                    <a:pt x="12289543" y="0"/>
                  </a:lnTo>
                  <a:lnTo>
                    <a:pt x="12289543" y="4816780"/>
                  </a:lnTo>
                  <a:lnTo>
                    <a:pt x="0" y="4816780"/>
                  </a:lnTo>
                  <a:lnTo>
                    <a:pt x="0" y="0"/>
                  </a:lnTo>
                  <a:close/>
                </a:path>
              </a:pathLst>
            </a:custGeom>
            <a:blipFill>
              <a:blip r:embed="rId2"/>
              <a:stretch>
                <a:fillRect l="0" t="0" r="0" b="0"/>
              </a:stretch>
            </a:blipFill>
          </p:spPr>
        </p:sp>
        <p:sp>
          <p:nvSpPr>
            <p:cNvPr name="TextBox 11" id="11"/>
            <p:cNvSpPr txBox="true"/>
            <p:nvPr/>
          </p:nvSpPr>
          <p:spPr>
            <a:xfrm rot="0">
              <a:off x="12289543" y="312611"/>
              <a:ext cx="5450975" cy="57482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12127D"/>
                  </a:solidFill>
                  <a:ea typeface="Tlab 돋움 미디움"/>
                </a:rPr>
                <a:t>분기별 매출 감소 인원 비율</a:t>
              </a:r>
            </a:p>
          </p:txBody>
        </p:sp>
      </p:grpSp>
      <p:sp>
        <p:nvSpPr>
          <p:cNvPr name="TextBox 12" id="12"/>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12127D"/>
                </a:solidFill>
                <a:ea typeface="TDTD평고딕"/>
              </a:rPr>
              <a:t>선정배경</a:t>
            </a:r>
          </a:p>
        </p:txBody>
      </p:sp>
      <p:sp>
        <p:nvSpPr>
          <p:cNvPr name="TextBox 13" id="13"/>
          <p:cNvSpPr txBox="true"/>
          <p:nvPr/>
        </p:nvSpPr>
        <p:spPr>
          <a:xfrm rot="0">
            <a:off x="4852053" y="1019063"/>
            <a:ext cx="2549358"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12127D"/>
                </a:solidFill>
                <a:ea typeface="TDTD평고딕"/>
              </a:rPr>
              <a:t>내부분석</a:t>
            </a:r>
          </a:p>
        </p:txBody>
      </p:sp>
      <p:grpSp>
        <p:nvGrpSpPr>
          <p:cNvPr name="Group 14" id="14"/>
          <p:cNvGrpSpPr/>
          <p:nvPr/>
        </p:nvGrpSpPr>
        <p:grpSpPr>
          <a:xfrm rot="0">
            <a:off x="3084799" y="5750997"/>
            <a:ext cx="14637008" cy="4273905"/>
            <a:chOff x="0" y="0"/>
            <a:chExt cx="19516010" cy="5698540"/>
          </a:xfrm>
        </p:grpSpPr>
        <p:sp>
          <p:nvSpPr>
            <p:cNvPr name="Freeform 15" id="15"/>
            <p:cNvSpPr/>
            <p:nvPr/>
          </p:nvSpPr>
          <p:spPr>
            <a:xfrm flipH="false" flipV="false" rot="0">
              <a:off x="5755481" y="0"/>
              <a:ext cx="13760529" cy="5698540"/>
            </a:xfrm>
            <a:custGeom>
              <a:avLst/>
              <a:gdLst/>
              <a:ahLst/>
              <a:cxnLst/>
              <a:rect r="r" b="b" t="t" l="l"/>
              <a:pathLst>
                <a:path h="5698540" w="13760529">
                  <a:moveTo>
                    <a:pt x="0" y="0"/>
                  </a:moveTo>
                  <a:lnTo>
                    <a:pt x="13760529" y="0"/>
                  </a:lnTo>
                  <a:lnTo>
                    <a:pt x="13760529" y="5698540"/>
                  </a:lnTo>
                  <a:lnTo>
                    <a:pt x="0" y="5698540"/>
                  </a:lnTo>
                  <a:lnTo>
                    <a:pt x="0" y="0"/>
                  </a:lnTo>
                  <a:close/>
                </a:path>
              </a:pathLst>
            </a:custGeom>
            <a:blipFill>
              <a:blip r:embed="rId3"/>
              <a:stretch>
                <a:fillRect l="0" t="0" r="0" b="0"/>
              </a:stretch>
            </a:blipFill>
          </p:spPr>
        </p:sp>
        <p:sp>
          <p:nvSpPr>
            <p:cNvPr name="TextBox 16" id="16"/>
            <p:cNvSpPr txBox="true"/>
            <p:nvPr/>
          </p:nvSpPr>
          <p:spPr>
            <a:xfrm rot="0">
              <a:off x="0" y="6350"/>
              <a:ext cx="5670947" cy="666750"/>
            </a:xfrm>
            <a:prstGeom prst="rect">
              <a:avLst/>
            </a:prstGeom>
          </p:spPr>
          <p:txBody>
            <a:bodyPr anchor="t" rtlCol="false" tIns="0" lIns="0" bIns="0" rIns="0">
              <a:spAutoFit/>
            </a:bodyPr>
            <a:lstStyle/>
            <a:p>
              <a:pPr algn="ctr">
                <a:lnSpc>
                  <a:spcPts val="4200"/>
                </a:lnSpc>
                <a:spcBef>
                  <a:spcPct val="0"/>
                </a:spcBef>
              </a:pPr>
              <a:r>
                <a:rPr lang="en-US" sz="3000">
                  <a:solidFill>
                    <a:srgbClr val="12127D"/>
                  </a:solidFill>
                  <a:ea typeface="Tlab 돋움 미디움"/>
                </a:rPr>
                <a:t>분기별 매출 감소 상품 비율</a:t>
              </a:r>
            </a:p>
          </p:txBody>
        </p:sp>
      </p:grpSp>
      <p:sp>
        <p:nvSpPr>
          <p:cNvPr name="TextBox 17" id="17"/>
          <p:cNvSpPr txBox="true"/>
          <p:nvPr/>
        </p:nvSpPr>
        <p:spPr>
          <a:xfrm rot="0">
            <a:off x="10576193" y="4731289"/>
            <a:ext cx="7401410" cy="824422"/>
          </a:xfrm>
          <a:prstGeom prst="rect">
            <a:avLst/>
          </a:prstGeom>
        </p:spPr>
        <p:txBody>
          <a:bodyPr anchor="t" rtlCol="false" tIns="0" lIns="0" bIns="0" rIns="0">
            <a:spAutoFit/>
          </a:bodyPr>
          <a:lstStyle/>
          <a:p>
            <a:pPr algn="ctr" marL="0" indent="0" lvl="0">
              <a:lnSpc>
                <a:spcPts val="6520"/>
              </a:lnSpc>
              <a:spcBef>
                <a:spcPct val="0"/>
              </a:spcBef>
            </a:pPr>
            <a:r>
              <a:rPr lang="en-US" sz="5433">
                <a:solidFill>
                  <a:srgbClr val="FF0000"/>
                </a:solidFill>
                <a:ea typeface="Tlab 돋움 미디움"/>
              </a:rPr>
              <a:t>매분기 약 50% 감소 존재</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11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385057" y="1728676"/>
            <a:ext cx="8643151" cy="0"/>
          </a:xfrm>
          <a:prstGeom prst="line">
            <a:avLst/>
          </a:prstGeom>
          <a:ln cap="flat" w="28575">
            <a:solidFill>
              <a:srgbClr val="0D0D50"/>
            </a:solidFill>
            <a:prstDash val="solid"/>
            <a:headEnd type="none" len="sm" w="sm"/>
            <a:tailEnd type="none" len="sm" w="sm"/>
          </a:ln>
        </p:spPr>
      </p:sp>
      <p:sp>
        <p:nvSpPr>
          <p:cNvPr name="Freeform 9" id="9"/>
          <p:cNvSpPr/>
          <p:nvPr/>
        </p:nvSpPr>
        <p:spPr>
          <a:xfrm flipH="false" flipV="false" rot="0">
            <a:off x="1367560" y="2325862"/>
            <a:ext cx="6968986" cy="5514828"/>
          </a:xfrm>
          <a:custGeom>
            <a:avLst/>
            <a:gdLst/>
            <a:ahLst/>
            <a:cxnLst/>
            <a:rect r="r" b="b" t="t" l="l"/>
            <a:pathLst>
              <a:path h="5514828" w="6968986">
                <a:moveTo>
                  <a:pt x="0" y="0"/>
                </a:moveTo>
                <a:lnTo>
                  <a:pt x="6968986" y="0"/>
                </a:lnTo>
                <a:lnTo>
                  <a:pt x="6968986" y="5514827"/>
                </a:lnTo>
                <a:lnTo>
                  <a:pt x="0" y="5514827"/>
                </a:lnTo>
                <a:lnTo>
                  <a:pt x="0" y="0"/>
                </a:lnTo>
                <a:close/>
              </a:path>
            </a:pathLst>
          </a:custGeom>
          <a:blipFill>
            <a:blip r:embed="rId2"/>
            <a:stretch>
              <a:fillRect l="0" t="0" r="0" b="0"/>
            </a:stretch>
          </a:blipFill>
        </p:spPr>
      </p:sp>
      <p:sp>
        <p:nvSpPr>
          <p:cNvPr name="Freeform 10" id="10"/>
          <p:cNvSpPr/>
          <p:nvPr/>
        </p:nvSpPr>
        <p:spPr>
          <a:xfrm flipH="false" flipV="false" rot="0">
            <a:off x="10224632" y="2148241"/>
            <a:ext cx="7034668" cy="5692448"/>
          </a:xfrm>
          <a:custGeom>
            <a:avLst/>
            <a:gdLst/>
            <a:ahLst/>
            <a:cxnLst/>
            <a:rect r="r" b="b" t="t" l="l"/>
            <a:pathLst>
              <a:path h="5692448" w="7034668">
                <a:moveTo>
                  <a:pt x="0" y="0"/>
                </a:moveTo>
                <a:lnTo>
                  <a:pt x="7034668" y="0"/>
                </a:lnTo>
                <a:lnTo>
                  <a:pt x="7034668" y="5692448"/>
                </a:lnTo>
                <a:lnTo>
                  <a:pt x="0" y="5692448"/>
                </a:lnTo>
                <a:lnTo>
                  <a:pt x="0" y="0"/>
                </a:lnTo>
                <a:close/>
              </a:path>
            </a:pathLst>
          </a:custGeom>
          <a:blipFill>
            <a:blip r:embed="rId3"/>
            <a:stretch>
              <a:fillRect l="0" t="0" r="0" b="0"/>
            </a:stretch>
          </a:blipFill>
        </p:spPr>
      </p:sp>
      <p:grpSp>
        <p:nvGrpSpPr>
          <p:cNvPr name="Group 11" id="11"/>
          <p:cNvGrpSpPr/>
          <p:nvPr/>
        </p:nvGrpSpPr>
        <p:grpSpPr>
          <a:xfrm rot="-3558530">
            <a:off x="13134664" y="3177271"/>
            <a:ext cx="1627694" cy="1247638"/>
            <a:chOff x="0" y="0"/>
            <a:chExt cx="812800" cy="623016"/>
          </a:xfrm>
        </p:grpSpPr>
        <p:sp>
          <p:nvSpPr>
            <p:cNvPr name="Freeform 12" id="12"/>
            <p:cNvSpPr/>
            <p:nvPr/>
          </p:nvSpPr>
          <p:spPr>
            <a:xfrm flipH="false" flipV="false" rot="0">
              <a:off x="0" y="0"/>
              <a:ext cx="812800" cy="623016"/>
            </a:xfrm>
            <a:custGeom>
              <a:avLst/>
              <a:gdLst/>
              <a:ahLst/>
              <a:cxnLst/>
              <a:rect r="r" b="b" t="t" l="l"/>
              <a:pathLst>
                <a:path h="623016" w="812800">
                  <a:moveTo>
                    <a:pt x="812800" y="311508"/>
                  </a:moveTo>
                  <a:lnTo>
                    <a:pt x="406400" y="0"/>
                  </a:lnTo>
                  <a:lnTo>
                    <a:pt x="406400" y="203200"/>
                  </a:lnTo>
                  <a:lnTo>
                    <a:pt x="0" y="203200"/>
                  </a:lnTo>
                  <a:lnTo>
                    <a:pt x="0" y="419816"/>
                  </a:lnTo>
                  <a:lnTo>
                    <a:pt x="406400" y="419816"/>
                  </a:lnTo>
                  <a:lnTo>
                    <a:pt x="406400" y="623016"/>
                  </a:lnTo>
                  <a:lnTo>
                    <a:pt x="812800" y="311508"/>
                  </a:lnTo>
                  <a:close/>
                </a:path>
              </a:pathLst>
            </a:custGeom>
            <a:solidFill>
              <a:srgbClr val="CF2025"/>
            </a:solidFill>
          </p:spPr>
        </p:sp>
        <p:sp>
          <p:nvSpPr>
            <p:cNvPr name="TextBox 13" id="13"/>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2807937" y="8006727"/>
            <a:ext cx="4088231" cy="433496"/>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12127D"/>
                </a:solidFill>
                <a:ea typeface="Tlab 돋움 미디움"/>
              </a:rPr>
              <a:t>총 감소액 약 280억</a:t>
            </a:r>
          </a:p>
        </p:txBody>
      </p:sp>
      <p:sp>
        <p:nvSpPr>
          <p:cNvPr name="TextBox 15" id="15"/>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12127D"/>
                </a:solidFill>
                <a:ea typeface="TDTD평고딕"/>
              </a:rPr>
              <a:t>선정배경</a:t>
            </a:r>
          </a:p>
        </p:txBody>
      </p:sp>
      <p:sp>
        <p:nvSpPr>
          <p:cNvPr name="TextBox 16" id="16"/>
          <p:cNvSpPr txBox="true"/>
          <p:nvPr/>
        </p:nvSpPr>
        <p:spPr>
          <a:xfrm rot="0">
            <a:off x="4852053" y="1019063"/>
            <a:ext cx="2549358"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12127D"/>
                </a:solidFill>
                <a:ea typeface="TDTD평고딕"/>
              </a:rPr>
              <a:t>내부분석</a:t>
            </a:r>
          </a:p>
        </p:txBody>
      </p:sp>
      <p:sp>
        <p:nvSpPr>
          <p:cNvPr name="TextBox 17" id="17"/>
          <p:cNvSpPr txBox="true"/>
          <p:nvPr/>
        </p:nvSpPr>
        <p:spPr>
          <a:xfrm rot="0">
            <a:off x="11697851" y="8006727"/>
            <a:ext cx="4088231" cy="857467"/>
          </a:xfrm>
          <a:prstGeom prst="rect">
            <a:avLst/>
          </a:prstGeom>
        </p:spPr>
        <p:txBody>
          <a:bodyPr anchor="t" rtlCol="false" tIns="0" lIns="0" bIns="0" rIns="0">
            <a:spAutoFit/>
          </a:bodyPr>
          <a:lstStyle/>
          <a:p>
            <a:pPr algn="ctr">
              <a:lnSpc>
                <a:spcPts val="3359"/>
              </a:lnSpc>
            </a:pPr>
            <a:r>
              <a:rPr lang="en-US" sz="2799">
                <a:solidFill>
                  <a:srgbClr val="12127D"/>
                </a:solidFill>
                <a:ea typeface="Tlab 돋움 미디움"/>
              </a:rPr>
              <a:t>감소고객 없을 시,</a:t>
            </a:r>
          </a:p>
          <a:p>
            <a:pPr algn="ctr" marL="0" indent="0" lvl="0">
              <a:lnSpc>
                <a:spcPts val="3359"/>
              </a:lnSpc>
              <a:spcBef>
                <a:spcPct val="0"/>
              </a:spcBef>
            </a:pPr>
            <a:r>
              <a:rPr lang="en-US" sz="2799">
                <a:solidFill>
                  <a:srgbClr val="12127D"/>
                </a:solidFill>
                <a:latin typeface="Tlab 돋움 미디움"/>
              </a:rPr>
              <a:t>CAGR 지수 약 7.5% 증가</a:t>
            </a:r>
          </a:p>
        </p:txBody>
      </p:sp>
      <p:sp>
        <p:nvSpPr>
          <p:cNvPr name="TextBox 18" id="18"/>
          <p:cNvSpPr txBox="true"/>
          <p:nvPr/>
        </p:nvSpPr>
        <p:spPr>
          <a:xfrm rot="0">
            <a:off x="12582036" y="4385850"/>
            <a:ext cx="783171" cy="433496"/>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12127D"/>
                </a:solidFill>
                <a:latin typeface="Tlab 돋움 미디움"/>
              </a:rPr>
              <a:t>2%</a:t>
            </a:r>
          </a:p>
        </p:txBody>
      </p:sp>
      <p:sp>
        <p:nvSpPr>
          <p:cNvPr name="TextBox 19" id="19"/>
          <p:cNvSpPr txBox="true"/>
          <p:nvPr/>
        </p:nvSpPr>
        <p:spPr>
          <a:xfrm rot="0">
            <a:off x="14384824" y="2363962"/>
            <a:ext cx="1031050" cy="433496"/>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12127D"/>
                </a:solidFill>
                <a:latin typeface="Tlab 돋움 미디움"/>
              </a:rPr>
              <a:t>9.5%</a:t>
            </a:r>
          </a:p>
        </p:txBody>
      </p:sp>
      <p:sp>
        <p:nvSpPr>
          <p:cNvPr name="TextBox 20" id="20"/>
          <p:cNvSpPr txBox="true"/>
          <p:nvPr/>
        </p:nvSpPr>
        <p:spPr>
          <a:xfrm rot="0">
            <a:off x="11991054" y="3157870"/>
            <a:ext cx="1507503" cy="619125"/>
          </a:xfrm>
          <a:prstGeom prst="rect">
            <a:avLst/>
          </a:prstGeom>
        </p:spPr>
        <p:txBody>
          <a:bodyPr anchor="t" rtlCol="false" tIns="0" lIns="0" bIns="0" rIns="0">
            <a:spAutoFit/>
          </a:bodyPr>
          <a:lstStyle/>
          <a:p>
            <a:pPr algn="ctr" marL="0" indent="0" lvl="0">
              <a:lnSpc>
                <a:spcPts val="4912"/>
              </a:lnSpc>
              <a:spcBef>
                <a:spcPct val="0"/>
              </a:spcBef>
            </a:pPr>
            <a:r>
              <a:rPr lang="en-US" sz="4093">
                <a:solidFill>
                  <a:srgbClr val="FF0000"/>
                </a:solidFill>
                <a:latin typeface="Tlab 돋움 미디움 Bold"/>
              </a:rPr>
              <a:t>7.5%</a:t>
            </a:r>
          </a:p>
        </p:txBody>
      </p:sp>
      <p:sp>
        <p:nvSpPr>
          <p:cNvPr name="TextBox 21" id="21"/>
          <p:cNvSpPr txBox="true"/>
          <p:nvPr/>
        </p:nvSpPr>
        <p:spPr>
          <a:xfrm rot="0">
            <a:off x="12605089" y="7473327"/>
            <a:ext cx="783171" cy="371475"/>
          </a:xfrm>
          <a:prstGeom prst="rect">
            <a:avLst/>
          </a:prstGeom>
        </p:spPr>
        <p:txBody>
          <a:bodyPr anchor="t" rtlCol="false" tIns="0" lIns="0" bIns="0" rIns="0">
            <a:spAutoFit/>
          </a:bodyPr>
          <a:lstStyle/>
          <a:p>
            <a:pPr algn="ctr" marL="0" indent="0" lvl="0">
              <a:lnSpc>
                <a:spcPts val="2999"/>
              </a:lnSpc>
              <a:spcBef>
                <a:spcPct val="0"/>
              </a:spcBef>
            </a:pPr>
            <a:r>
              <a:rPr lang="en-US" sz="2499">
                <a:solidFill>
                  <a:srgbClr val="000000"/>
                </a:solidFill>
                <a:ea typeface="Tlab 돋움 미디움"/>
              </a:rPr>
              <a:t>전체</a:t>
            </a:r>
          </a:p>
        </p:txBody>
      </p:sp>
      <p:sp>
        <p:nvSpPr>
          <p:cNvPr name="TextBox 22" id="22"/>
          <p:cNvSpPr txBox="true"/>
          <p:nvPr/>
        </p:nvSpPr>
        <p:spPr>
          <a:xfrm rot="0">
            <a:off x="13948512" y="7469214"/>
            <a:ext cx="2050111" cy="371475"/>
          </a:xfrm>
          <a:prstGeom prst="rect">
            <a:avLst/>
          </a:prstGeom>
        </p:spPr>
        <p:txBody>
          <a:bodyPr anchor="t" rtlCol="false" tIns="0" lIns="0" bIns="0" rIns="0">
            <a:spAutoFit/>
          </a:bodyPr>
          <a:lstStyle/>
          <a:p>
            <a:pPr algn="ctr" marL="0" indent="0" lvl="0">
              <a:lnSpc>
                <a:spcPts val="2999"/>
              </a:lnSpc>
              <a:spcBef>
                <a:spcPct val="0"/>
              </a:spcBef>
            </a:pPr>
            <a:r>
              <a:rPr lang="en-US" sz="2499">
                <a:solidFill>
                  <a:srgbClr val="000000"/>
                </a:solidFill>
                <a:ea typeface="Tlab 돋움 미디움"/>
              </a:rPr>
              <a:t>감소고객 제외</a:t>
            </a:r>
          </a:p>
        </p:txBody>
      </p:sp>
      <p:sp>
        <p:nvSpPr>
          <p:cNvPr name="TextBox 23" id="2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12 </a:t>
            </a:r>
          </a:p>
        </p:txBody>
      </p:sp>
      <p:sp>
        <p:nvSpPr>
          <p:cNvPr name="TextBox 24" id="24"/>
          <p:cNvSpPr txBox="true"/>
          <p:nvPr/>
        </p:nvSpPr>
        <p:spPr>
          <a:xfrm rot="0">
            <a:off x="12189364" y="9210675"/>
            <a:ext cx="3809258" cy="416610"/>
          </a:xfrm>
          <a:prstGeom prst="rect">
            <a:avLst/>
          </a:prstGeom>
        </p:spPr>
        <p:txBody>
          <a:bodyPr anchor="t" rtlCol="false" tIns="0" lIns="0" bIns="0" rIns="0">
            <a:spAutoFit/>
          </a:bodyPr>
          <a:lstStyle/>
          <a:p>
            <a:pPr algn="ctr">
              <a:lnSpc>
                <a:spcPts val="3389"/>
              </a:lnSpc>
              <a:spcBef>
                <a:spcPct val="0"/>
              </a:spcBef>
            </a:pPr>
            <a:r>
              <a:rPr lang="en-US" sz="2421">
                <a:solidFill>
                  <a:srgbClr val="000000"/>
                </a:solidFill>
                <a:latin typeface="Tlab 돋움 미디움"/>
              </a:rPr>
              <a:t>*CAGR:복리 연평균 성장률</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362200"/>
            <a:ext cx="814194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2406" y="1052512"/>
            <a:ext cx="5616929"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수행데이터</a:t>
            </a:r>
          </a:p>
        </p:txBody>
      </p:sp>
      <p:sp>
        <p:nvSpPr>
          <p:cNvPr name="TextBox 10" id="10"/>
          <p:cNvSpPr txBox="true"/>
          <p:nvPr/>
        </p:nvSpPr>
        <p:spPr>
          <a:xfrm rot="0">
            <a:off x="1482023" y="2722348"/>
            <a:ext cx="7661977" cy="6243081"/>
          </a:xfrm>
          <a:prstGeom prst="rect">
            <a:avLst/>
          </a:prstGeom>
        </p:spPr>
        <p:txBody>
          <a:bodyPr anchor="t" rtlCol="false" tIns="0" lIns="0" bIns="0" rIns="0">
            <a:spAutoFit/>
          </a:bodyPr>
          <a:lstStyle/>
          <a:p>
            <a:pPr marL="1100271" indent="-550135" lvl="1">
              <a:lnSpc>
                <a:spcPts val="12740"/>
              </a:lnSpc>
              <a:buFont typeface="Arial"/>
              <a:buChar char="•"/>
            </a:pPr>
            <a:r>
              <a:rPr lang="en-US" sz="5096" spc="270">
                <a:solidFill>
                  <a:srgbClr val="FFFFFF"/>
                </a:solidFill>
                <a:ea typeface="TDTD평고딕"/>
              </a:rPr>
              <a:t>내부데이터 소개</a:t>
            </a:r>
          </a:p>
          <a:p>
            <a:pPr marL="1100271" indent="-550135" lvl="1">
              <a:lnSpc>
                <a:spcPts val="12740"/>
              </a:lnSpc>
              <a:buFont typeface="Arial"/>
              <a:buChar char="•"/>
            </a:pPr>
            <a:r>
              <a:rPr lang="en-US" sz="5096" spc="270">
                <a:solidFill>
                  <a:srgbClr val="FFFFFF"/>
                </a:solidFill>
                <a:ea typeface="TDTD평고딕"/>
              </a:rPr>
              <a:t>내부데이터 전처리</a:t>
            </a:r>
          </a:p>
          <a:p>
            <a:pPr marL="1100271" indent="-550135" lvl="1">
              <a:lnSpc>
                <a:spcPts val="12740"/>
              </a:lnSpc>
              <a:buFont typeface="Arial"/>
              <a:buChar char="•"/>
            </a:pPr>
            <a:r>
              <a:rPr lang="en-US" sz="5096" spc="270">
                <a:solidFill>
                  <a:srgbClr val="FFFFFF"/>
                </a:solidFill>
                <a:ea typeface="TDTD평고딕"/>
              </a:rPr>
              <a:t>감소고객 정의</a:t>
            </a:r>
          </a:p>
          <a:p>
            <a:pPr marL="1100271" indent="-550135" lvl="1">
              <a:lnSpc>
                <a:spcPts val="12740"/>
              </a:lnSpc>
              <a:buFont typeface="Arial"/>
              <a:buChar char="•"/>
            </a:pPr>
            <a:r>
              <a:rPr lang="en-US" sz="5096" spc="270">
                <a:solidFill>
                  <a:srgbClr val="FFFFFF"/>
                </a:solidFill>
                <a:ea typeface="TDTD평고딕"/>
              </a:rPr>
              <a:t>과제정의</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13 </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314779" y="89327"/>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527274" y="1276350"/>
            <a:ext cx="5726625"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상품코드소개</a:t>
            </a:r>
          </a:p>
        </p:txBody>
      </p:sp>
      <p:grpSp>
        <p:nvGrpSpPr>
          <p:cNvPr name="Group 6" id="6"/>
          <p:cNvGrpSpPr/>
          <p:nvPr/>
        </p:nvGrpSpPr>
        <p:grpSpPr>
          <a:xfrm rot="7913799">
            <a:off x="15737204" y="-3358324"/>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rot="0">
            <a:off x="-1032622" y="2333625"/>
            <a:ext cx="8133210" cy="0"/>
          </a:xfrm>
          <a:prstGeom prst="line">
            <a:avLst/>
          </a:prstGeom>
          <a:ln cap="flat" w="28575">
            <a:solidFill>
              <a:srgbClr val="12127D"/>
            </a:solidFill>
            <a:prstDash val="solid"/>
            <a:headEnd type="none" len="sm" w="sm"/>
            <a:tailEnd type="none" len="sm" w="sm"/>
          </a:ln>
        </p:spPr>
      </p:sp>
      <p:graphicFrame>
        <p:nvGraphicFramePr>
          <p:cNvPr name="Table 10" id="10"/>
          <p:cNvGraphicFramePr>
            <a:graphicFrameLocks noGrp="true"/>
          </p:cNvGraphicFramePr>
          <p:nvPr/>
        </p:nvGraphicFramePr>
        <p:xfrm>
          <a:off x="1422499" y="3291634"/>
          <a:ext cx="15443002" cy="6295313"/>
        </p:xfrm>
        <a:graphic>
          <a:graphicData uri="http://schemas.openxmlformats.org/drawingml/2006/table">
            <a:tbl>
              <a:tblPr/>
              <a:tblGrid>
                <a:gridCol w="3860751"/>
                <a:gridCol w="3860751"/>
                <a:gridCol w="3860751"/>
                <a:gridCol w="3860751"/>
              </a:tblGrid>
              <a:tr h="986623">
                <a:tc>
                  <a:txBody>
                    <a:bodyPr anchor="t" rtlCol="false"/>
                    <a:lstStyle/>
                    <a:p>
                      <a:pPr algn="ctr">
                        <a:lnSpc>
                          <a:spcPts val="3639"/>
                        </a:lnSpc>
                        <a:defRPr/>
                      </a:pPr>
                      <a:r>
                        <a:rPr lang="en-US" sz="2599">
                          <a:solidFill>
                            <a:srgbClr val="000000"/>
                          </a:solidFill>
                          <a:ea typeface="TDTD헤드M Bold"/>
                        </a:rPr>
                        <a:t>제휴사</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39"/>
                        </a:lnSpc>
                        <a:defRPr/>
                      </a:pPr>
                      <a:r>
                        <a:rPr lang="en-US" sz="2599">
                          <a:solidFill>
                            <a:srgbClr val="FFFFFF"/>
                          </a:solidFill>
                          <a:ea typeface="TDTD헤드M"/>
                        </a:rPr>
                        <a:t>대분류코드(개)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FFFFFF"/>
                          </a:solidFill>
                          <a:ea typeface="TDTD헤드M"/>
                        </a:rPr>
                        <a:t>중분류코드(개)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FFFFFF"/>
                          </a:solidFill>
                          <a:ea typeface="TDTD헤드M"/>
                        </a:rPr>
                        <a:t>소분류코드(개)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r>
              <a:tr h="1327173">
                <a:tc>
                  <a:txBody>
                    <a:bodyPr anchor="t" rtlCol="false"/>
                    <a:lstStyle/>
                    <a:p>
                      <a:pPr algn="ctr">
                        <a:lnSpc>
                          <a:spcPts val="5599"/>
                        </a:lnSpc>
                        <a:defRPr/>
                      </a:pPr>
                      <a:r>
                        <a:rPr lang="en-US" sz="3999">
                          <a:solidFill>
                            <a:srgbClr val="FFFFFF"/>
                          </a:solidFill>
                          <a:latin typeface="TDTD헤드M"/>
                        </a:rPr>
                        <a:t>A</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199"/>
                        </a:lnSpc>
                        <a:defRPr/>
                      </a:pPr>
                      <a:r>
                        <a:rPr lang="en-US" sz="2999">
                          <a:solidFill>
                            <a:srgbClr val="000000"/>
                          </a:solidFill>
                          <a:latin typeface="TDTD헤드M"/>
                        </a:rPr>
                        <a:t>1 ~ 9 (9개)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0101 ~ 0907 (50개)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A010101 ~ A090701</a:t>
                      </a:r>
                      <a:endParaRPr lang="en-US" sz="1100"/>
                    </a:p>
                    <a:p>
                      <a:pPr algn="ctr">
                        <a:lnSpc>
                          <a:spcPts val="3640"/>
                        </a:lnSpc>
                      </a:pPr>
                      <a:r>
                        <a:rPr lang="en-US" sz="2600">
                          <a:solidFill>
                            <a:srgbClr val="000000"/>
                          </a:solidFill>
                          <a:latin typeface="TDTD헤드M"/>
                        </a:rPr>
                        <a:t>(630개)</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327173">
                <a:tc>
                  <a:txBody>
                    <a:bodyPr anchor="t" rtlCol="false"/>
                    <a:lstStyle/>
                    <a:p>
                      <a:pPr algn="ctr">
                        <a:lnSpc>
                          <a:spcPts val="5599"/>
                        </a:lnSpc>
                        <a:defRPr/>
                      </a:pPr>
                      <a:r>
                        <a:rPr lang="en-US" sz="3999">
                          <a:solidFill>
                            <a:srgbClr val="FFFFFF"/>
                          </a:solidFill>
                          <a:latin typeface="TDTD헤드M"/>
                        </a:rPr>
                        <a:t>B</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latin typeface="TDTD헤드M"/>
                        </a:rPr>
                        <a:t>1 ~ 92 (92개)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0101 ~ 9206 (626개)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B010101 ~ B920603</a:t>
                      </a:r>
                      <a:endParaRPr lang="en-US" sz="1100"/>
                    </a:p>
                    <a:p>
                      <a:pPr algn="ctr">
                        <a:lnSpc>
                          <a:spcPts val="3640"/>
                        </a:lnSpc>
                      </a:pPr>
                      <a:r>
                        <a:rPr lang="en-US" sz="2600">
                          <a:solidFill>
                            <a:srgbClr val="000000"/>
                          </a:solidFill>
                          <a:latin typeface="TDTD헤드M"/>
                        </a:rPr>
                        <a:t>(2624개)</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327173">
                <a:tc>
                  <a:txBody>
                    <a:bodyPr anchor="t" rtlCol="false"/>
                    <a:lstStyle/>
                    <a:p>
                      <a:pPr algn="ctr">
                        <a:lnSpc>
                          <a:spcPts val="5599"/>
                        </a:lnSpc>
                        <a:defRPr/>
                      </a:pPr>
                      <a:r>
                        <a:rPr lang="en-US" sz="3999">
                          <a:solidFill>
                            <a:srgbClr val="FFFFFF"/>
                          </a:solidFill>
                          <a:latin typeface="TDTD헤드M"/>
                        </a:rPr>
                        <a:t>C</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latin typeface="TDTD헤드M"/>
                        </a:rPr>
                        <a:t>1 ~ 17 (17개)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0101 ~ 1707 (98개)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C010101 ~ C170701</a:t>
                      </a:r>
                      <a:endParaRPr lang="en-US" sz="1100"/>
                    </a:p>
                    <a:p>
                      <a:pPr algn="ctr">
                        <a:lnSpc>
                          <a:spcPts val="3640"/>
                        </a:lnSpc>
                      </a:pPr>
                      <a:r>
                        <a:rPr lang="en-US" sz="2600">
                          <a:solidFill>
                            <a:srgbClr val="000000"/>
                          </a:solidFill>
                          <a:latin typeface="TDTD헤드M"/>
                        </a:rPr>
                        <a:t>(987개)</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327173">
                <a:tc>
                  <a:txBody>
                    <a:bodyPr anchor="t" rtlCol="false"/>
                    <a:lstStyle/>
                    <a:p>
                      <a:pPr algn="ctr">
                        <a:lnSpc>
                          <a:spcPts val="5599"/>
                        </a:lnSpc>
                        <a:defRPr/>
                      </a:pPr>
                      <a:r>
                        <a:rPr lang="en-US" sz="3999">
                          <a:solidFill>
                            <a:srgbClr val="FFFFFF"/>
                          </a:solidFill>
                          <a:latin typeface="TDTD헤드M"/>
                        </a:rPr>
                        <a:t>D</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latin typeface="TDTD헤드M"/>
                        </a:rPr>
                        <a:t>1 ~ 8 (8개)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0101 ~ 0804 (33개)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c>
                  <a:txBody>
                    <a:bodyPr anchor="t" rtlCol="false"/>
                    <a:lstStyle/>
                    <a:p>
                      <a:pPr algn="ctr">
                        <a:lnSpc>
                          <a:spcPts val="3640"/>
                        </a:lnSpc>
                        <a:defRPr/>
                      </a:pPr>
                      <a:r>
                        <a:rPr lang="en-US" sz="2600">
                          <a:solidFill>
                            <a:srgbClr val="000000"/>
                          </a:solidFill>
                          <a:latin typeface="TDTD헤드M"/>
                        </a:rPr>
                        <a:t>D010101 ~ D080401</a:t>
                      </a:r>
                      <a:endParaRPr lang="en-US" sz="1100"/>
                    </a:p>
                    <a:p>
                      <a:pPr algn="ctr">
                        <a:lnSpc>
                          <a:spcPts val="3640"/>
                        </a:lnSpc>
                      </a:pPr>
                      <a:r>
                        <a:rPr lang="en-US" sz="2600">
                          <a:solidFill>
                            <a:srgbClr val="000000"/>
                          </a:solidFill>
                          <a:latin typeface="TDTD헤드M"/>
                        </a:rPr>
                        <a:t>(145개)</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bl>
          </a:graphicData>
        </a:graphic>
      </p:graphicFrame>
      <p:sp>
        <p:nvSpPr>
          <p:cNvPr name="TextBox 11" id="11"/>
          <p:cNvSpPr txBox="true"/>
          <p:nvPr/>
        </p:nvSpPr>
        <p:spPr>
          <a:xfrm rot="0">
            <a:off x="5179120" y="2352675"/>
            <a:ext cx="1959568" cy="514313"/>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원본 데이터</a:t>
            </a:r>
          </a:p>
        </p:txBody>
      </p:sp>
      <p:sp>
        <p:nvSpPr>
          <p:cNvPr name="TextBox 12" id="12"/>
          <p:cNvSpPr txBox="true"/>
          <p:nvPr/>
        </p:nvSpPr>
        <p:spPr>
          <a:xfrm rot="0">
            <a:off x="6425597" y="9301198"/>
            <a:ext cx="1656604" cy="514350"/>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Bold"/>
              </a:rPr>
              <a:t>총 126개</a:t>
            </a:r>
          </a:p>
        </p:txBody>
      </p:sp>
      <p:sp>
        <p:nvSpPr>
          <p:cNvPr name="TextBox 13" id="13"/>
          <p:cNvSpPr txBox="true"/>
          <p:nvPr/>
        </p:nvSpPr>
        <p:spPr>
          <a:xfrm rot="0">
            <a:off x="10323732" y="9301198"/>
            <a:ext cx="1656604" cy="514350"/>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Bold"/>
              </a:rPr>
              <a:t>총 807개</a:t>
            </a:r>
          </a:p>
        </p:txBody>
      </p:sp>
      <p:sp>
        <p:nvSpPr>
          <p:cNvPr name="TextBox 14" id="14"/>
          <p:cNvSpPr txBox="true"/>
          <p:nvPr/>
        </p:nvSpPr>
        <p:spPr>
          <a:xfrm rot="0">
            <a:off x="13998373" y="9301198"/>
            <a:ext cx="1987110" cy="514350"/>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Bold"/>
              </a:rPr>
              <a:t>총 4386개</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14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332448" y="-628637"/>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032622" y="2071688"/>
            <a:ext cx="8133210" cy="0"/>
          </a:xfrm>
          <a:prstGeom prst="line">
            <a:avLst/>
          </a:prstGeom>
          <a:ln cap="flat" w="28575">
            <a:solidFill>
              <a:srgbClr val="12127D"/>
            </a:solidFill>
            <a:prstDash val="solid"/>
            <a:headEnd type="none" len="sm" w="sm"/>
            <a:tailEnd type="none" len="sm" w="sm"/>
          </a:ln>
        </p:spPr>
      </p:sp>
      <p:grpSp>
        <p:nvGrpSpPr>
          <p:cNvPr name="Group 9" id="9"/>
          <p:cNvGrpSpPr/>
          <p:nvPr/>
        </p:nvGrpSpPr>
        <p:grpSpPr>
          <a:xfrm rot="0">
            <a:off x="2083419" y="3113911"/>
            <a:ext cx="9204865" cy="5169000"/>
            <a:chOff x="0" y="0"/>
            <a:chExt cx="12273153" cy="6892000"/>
          </a:xfrm>
        </p:grpSpPr>
        <p:sp>
          <p:nvSpPr>
            <p:cNvPr name="Freeform 10" id="10"/>
            <p:cNvSpPr/>
            <p:nvPr/>
          </p:nvSpPr>
          <p:spPr>
            <a:xfrm flipH="false" flipV="false" rot="0">
              <a:off x="0" y="0"/>
              <a:ext cx="6088708" cy="6029974"/>
            </a:xfrm>
            <a:custGeom>
              <a:avLst/>
              <a:gdLst/>
              <a:ahLst/>
              <a:cxnLst/>
              <a:rect r="r" b="b" t="t" l="l"/>
              <a:pathLst>
                <a:path h="6029974" w="6088708">
                  <a:moveTo>
                    <a:pt x="0" y="0"/>
                  </a:moveTo>
                  <a:lnTo>
                    <a:pt x="6088708" y="0"/>
                  </a:lnTo>
                  <a:lnTo>
                    <a:pt x="6088708" y="6029974"/>
                  </a:lnTo>
                  <a:lnTo>
                    <a:pt x="0" y="6029974"/>
                  </a:lnTo>
                  <a:lnTo>
                    <a:pt x="0" y="0"/>
                  </a:lnTo>
                  <a:close/>
                </a:path>
              </a:pathLst>
            </a:custGeom>
            <a:blipFill>
              <a:blip r:embed="rId2"/>
              <a:stretch>
                <a:fillRect l="0" t="0" r="0" b="0"/>
              </a:stretch>
            </a:blipFill>
          </p:spPr>
        </p:sp>
        <p:sp>
          <p:nvSpPr>
            <p:cNvPr name="TextBox 11" id="11"/>
            <p:cNvSpPr txBox="true"/>
            <p:nvPr/>
          </p:nvSpPr>
          <p:spPr>
            <a:xfrm rot="0">
              <a:off x="5679264" y="6232807"/>
              <a:ext cx="6593890" cy="659192"/>
            </a:xfrm>
            <a:prstGeom prst="rect">
              <a:avLst/>
            </a:prstGeom>
          </p:spPr>
          <p:txBody>
            <a:bodyPr anchor="t" rtlCol="false" tIns="0" lIns="0" bIns="0" rIns="0">
              <a:spAutoFit/>
            </a:bodyPr>
            <a:lstStyle/>
            <a:p>
              <a:pPr>
                <a:lnSpc>
                  <a:spcPts val="4147"/>
                </a:lnSpc>
                <a:spcBef>
                  <a:spcPct val="0"/>
                </a:spcBef>
              </a:pPr>
              <a:r>
                <a:rPr lang="en-US" sz="2962">
                  <a:solidFill>
                    <a:srgbClr val="12127D"/>
                  </a:solidFill>
                  <a:ea typeface="Tlab 돋움 미디움"/>
                </a:rPr>
                <a:t>제휴사 별로 상이한 중분류코드</a:t>
              </a:r>
            </a:p>
          </p:txBody>
        </p:sp>
      </p:grpSp>
      <p:sp>
        <p:nvSpPr>
          <p:cNvPr name="Freeform 12" id="12"/>
          <p:cNvSpPr/>
          <p:nvPr/>
        </p:nvSpPr>
        <p:spPr>
          <a:xfrm flipH="false" flipV="false" rot="0">
            <a:off x="1028700" y="8233910"/>
            <a:ext cx="7345228" cy="1754084"/>
          </a:xfrm>
          <a:custGeom>
            <a:avLst/>
            <a:gdLst/>
            <a:ahLst/>
            <a:cxnLst/>
            <a:rect r="r" b="b" t="t" l="l"/>
            <a:pathLst>
              <a:path h="1754084" w="7345228">
                <a:moveTo>
                  <a:pt x="0" y="0"/>
                </a:moveTo>
                <a:lnTo>
                  <a:pt x="7345228" y="0"/>
                </a:lnTo>
                <a:lnTo>
                  <a:pt x="7345228" y="1754084"/>
                </a:lnTo>
                <a:lnTo>
                  <a:pt x="0" y="1754084"/>
                </a:lnTo>
                <a:lnTo>
                  <a:pt x="0" y="0"/>
                </a:lnTo>
                <a:close/>
              </a:path>
            </a:pathLst>
          </a:custGeom>
          <a:blipFill>
            <a:blip r:embed="rId3"/>
            <a:stretch>
              <a:fillRect l="0" t="0" r="0" b="0"/>
            </a:stretch>
          </a:blipFill>
        </p:spPr>
      </p:sp>
      <p:sp>
        <p:nvSpPr>
          <p:cNvPr name="Freeform 13" id="13"/>
          <p:cNvSpPr/>
          <p:nvPr/>
        </p:nvSpPr>
        <p:spPr>
          <a:xfrm flipH="false" flipV="false" rot="0">
            <a:off x="7253899" y="3064910"/>
            <a:ext cx="5148582" cy="4533427"/>
          </a:xfrm>
          <a:custGeom>
            <a:avLst/>
            <a:gdLst/>
            <a:ahLst/>
            <a:cxnLst/>
            <a:rect r="r" b="b" t="t" l="l"/>
            <a:pathLst>
              <a:path h="4533427" w="5148582">
                <a:moveTo>
                  <a:pt x="0" y="0"/>
                </a:moveTo>
                <a:lnTo>
                  <a:pt x="5148582" y="0"/>
                </a:lnTo>
                <a:lnTo>
                  <a:pt x="5148582" y="4533427"/>
                </a:lnTo>
                <a:lnTo>
                  <a:pt x="0" y="4533427"/>
                </a:lnTo>
                <a:lnTo>
                  <a:pt x="0" y="0"/>
                </a:lnTo>
                <a:close/>
              </a:path>
            </a:pathLst>
          </a:custGeom>
          <a:blipFill>
            <a:blip r:embed="rId4"/>
            <a:stretch>
              <a:fillRect l="0" t="0" r="0" b="0"/>
            </a:stretch>
          </a:blipFill>
        </p:spPr>
      </p:sp>
      <p:sp>
        <p:nvSpPr>
          <p:cNvPr name="Freeform 14" id="14"/>
          <p:cNvSpPr/>
          <p:nvPr/>
        </p:nvSpPr>
        <p:spPr>
          <a:xfrm flipH="false" flipV="false" rot="0">
            <a:off x="12851874" y="3113911"/>
            <a:ext cx="4407426" cy="4484427"/>
          </a:xfrm>
          <a:custGeom>
            <a:avLst/>
            <a:gdLst/>
            <a:ahLst/>
            <a:cxnLst/>
            <a:rect r="r" b="b" t="t" l="l"/>
            <a:pathLst>
              <a:path h="4484427" w="4407426">
                <a:moveTo>
                  <a:pt x="0" y="0"/>
                </a:moveTo>
                <a:lnTo>
                  <a:pt x="4407426" y="0"/>
                </a:lnTo>
                <a:lnTo>
                  <a:pt x="4407426" y="4484426"/>
                </a:lnTo>
                <a:lnTo>
                  <a:pt x="0" y="4484426"/>
                </a:lnTo>
                <a:lnTo>
                  <a:pt x="0" y="0"/>
                </a:lnTo>
                <a:close/>
              </a:path>
            </a:pathLst>
          </a:custGeom>
          <a:blipFill>
            <a:blip r:embed="rId5"/>
            <a:stretch>
              <a:fillRect l="0" t="-544" r="-40887" b="0"/>
            </a:stretch>
          </a:blipFill>
        </p:spPr>
      </p:sp>
      <p:sp>
        <p:nvSpPr>
          <p:cNvPr name="TextBox 15" id="15"/>
          <p:cNvSpPr txBox="true"/>
          <p:nvPr/>
        </p:nvSpPr>
        <p:spPr>
          <a:xfrm rot="0">
            <a:off x="1527274" y="1000125"/>
            <a:ext cx="5726625"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상품코드소개</a:t>
            </a:r>
          </a:p>
        </p:txBody>
      </p:sp>
      <p:sp>
        <p:nvSpPr>
          <p:cNvPr name="TextBox 16" id="16"/>
          <p:cNvSpPr txBox="true"/>
          <p:nvPr/>
        </p:nvSpPr>
        <p:spPr>
          <a:xfrm rot="0">
            <a:off x="4914077" y="2066925"/>
            <a:ext cx="2224611" cy="514313"/>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카테고리 통합</a:t>
            </a:r>
          </a:p>
        </p:txBody>
      </p:sp>
      <p:sp>
        <p:nvSpPr>
          <p:cNvPr name="TextBox 17" id="17"/>
          <p:cNvSpPr txBox="true"/>
          <p:nvPr/>
        </p:nvSpPr>
        <p:spPr>
          <a:xfrm rot="0">
            <a:off x="7449415" y="8758433"/>
            <a:ext cx="10489469" cy="512008"/>
          </a:xfrm>
          <a:prstGeom prst="rect">
            <a:avLst/>
          </a:prstGeom>
        </p:spPr>
        <p:txBody>
          <a:bodyPr anchor="t" rtlCol="false" tIns="0" lIns="0" bIns="0" rIns="0">
            <a:spAutoFit/>
          </a:bodyPr>
          <a:lstStyle/>
          <a:p>
            <a:pPr>
              <a:lnSpc>
                <a:spcPts val="4178"/>
              </a:lnSpc>
              <a:spcBef>
                <a:spcPct val="0"/>
              </a:spcBef>
            </a:pPr>
            <a:r>
              <a:rPr lang="en-US" sz="2984">
                <a:solidFill>
                  <a:srgbClr val="12127D"/>
                </a:solidFill>
                <a:ea typeface="Tlab 돋움 미디움"/>
              </a:rPr>
              <a:t>유통물류진흥원_ KAN상품분류코드에 따른 제휴사 카테고리 통합</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 15 </a:t>
            </a:r>
          </a:p>
        </p:txBody>
      </p:sp>
      <p:grpSp>
        <p:nvGrpSpPr>
          <p:cNvPr name="Group 19" id="19"/>
          <p:cNvGrpSpPr/>
          <p:nvPr/>
        </p:nvGrpSpPr>
        <p:grpSpPr>
          <a:xfrm rot="0">
            <a:off x="7100588" y="4758727"/>
            <a:ext cx="3669524" cy="1194794"/>
            <a:chOff x="0" y="0"/>
            <a:chExt cx="966459" cy="314678"/>
          </a:xfrm>
        </p:grpSpPr>
        <p:sp>
          <p:nvSpPr>
            <p:cNvPr name="Freeform 20" id="20"/>
            <p:cNvSpPr/>
            <p:nvPr/>
          </p:nvSpPr>
          <p:spPr>
            <a:xfrm flipH="false" flipV="false" rot="0">
              <a:off x="0" y="0"/>
              <a:ext cx="966459" cy="314678"/>
            </a:xfrm>
            <a:custGeom>
              <a:avLst/>
              <a:gdLst/>
              <a:ahLst/>
              <a:cxnLst/>
              <a:rect r="r" b="b" t="t" l="l"/>
              <a:pathLst>
                <a:path h="314678" w="966459">
                  <a:moveTo>
                    <a:pt x="0" y="0"/>
                  </a:moveTo>
                  <a:lnTo>
                    <a:pt x="966459" y="0"/>
                  </a:lnTo>
                  <a:lnTo>
                    <a:pt x="966459" y="314678"/>
                  </a:lnTo>
                  <a:lnTo>
                    <a:pt x="0" y="314678"/>
                  </a:lnTo>
                  <a:close/>
                </a:path>
              </a:pathLst>
            </a:custGeom>
            <a:solidFill>
              <a:srgbClr val="000000">
                <a:alpha val="0"/>
              </a:srgbClr>
            </a:solidFill>
            <a:ln w="142875">
              <a:solidFill>
                <a:srgbClr val="FF0000"/>
              </a:solidFill>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2694150" y="5143500"/>
            <a:ext cx="3669524" cy="1194794"/>
            <a:chOff x="0" y="0"/>
            <a:chExt cx="966459" cy="314678"/>
          </a:xfrm>
        </p:grpSpPr>
        <p:sp>
          <p:nvSpPr>
            <p:cNvPr name="Freeform 23" id="23"/>
            <p:cNvSpPr/>
            <p:nvPr/>
          </p:nvSpPr>
          <p:spPr>
            <a:xfrm flipH="false" flipV="false" rot="0">
              <a:off x="0" y="0"/>
              <a:ext cx="966459" cy="314678"/>
            </a:xfrm>
            <a:custGeom>
              <a:avLst/>
              <a:gdLst/>
              <a:ahLst/>
              <a:cxnLst/>
              <a:rect r="r" b="b" t="t" l="l"/>
              <a:pathLst>
                <a:path h="314678" w="966459">
                  <a:moveTo>
                    <a:pt x="0" y="0"/>
                  </a:moveTo>
                  <a:lnTo>
                    <a:pt x="966459" y="0"/>
                  </a:lnTo>
                  <a:lnTo>
                    <a:pt x="966459" y="314678"/>
                  </a:lnTo>
                  <a:lnTo>
                    <a:pt x="0" y="314678"/>
                  </a:lnTo>
                  <a:close/>
                </a:path>
              </a:pathLst>
            </a:custGeom>
            <a:solidFill>
              <a:srgbClr val="000000">
                <a:alpha val="0"/>
              </a:srgbClr>
            </a:solidFill>
            <a:ln w="142875">
              <a:solidFill>
                <a:srgbClr val="FF0000"/>
              </a:solidFill>
            </a:ln>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332448" y="-628637"/>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401363"/>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032622" y="2071688"/>
            <a:ext cx="8133210" cy="0"/>
          </a:xfrm>
          <a:prstGeom prst="line">
            <a:avLst/>
          </a:prstGeom>
          <a:ln cap="flat" w="28575">
            <a:solidFill>
              <a:srgbClr val="12127D"/>
            </a:solidFill>
            <a:prstDash val="solid"/>
            <a:headEnd type="none" len="sm" w="sm"/>
            <a:tailEnd type="none" len="sm" w="sm"/>
          </a:ln>
        </p:spPr>
      </p:sp>
      <p:sp>
        <p:nvSpPr>
          <p:cNvPr name="TextBox 9" id="9"/>
          <p:cNvSpPr txBox="true"/>
          <p:nvPr/>
        </p:nvSpPr>
        <p:spPr>
          <a:xfrm rot="0">
            <a:off x="1527274" y="1000125"/>
            <a:ext cx="5726625"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상품코드소개</a:t>
            </a:r>
          </a:p>
        </p:txBody>
      </p:sp>
      <p:sp>
        <p:nvSpPr>
          <p:cNvPr name="TextBox 10" id="10"/>
          <p:cNvSpPr txBox="true"/>
          <p:nvPr/>
        </p:nvSpPr>
        <p:spPr>
          <a:xfrm rot="0">
            <a:off x="4914077" y="2066925"/>
            <a:ext cx="2224611" cy="514313"/>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카테고리 통합</a:t>
            </a:r>
          </a:p>
        </p:txBody>
      </p:sp>
      <p:graphicFrame>
        <p:nvGraphicFramePr>
          <p:cNvPr name="Table 11" id="11"/>
          <p:cNvGraphicFramePr>
            <a:graphicFrameLocks noGrp="true"/>
          </p:cNvGraphicFramePr>
          <p:nvPr/>
        </p:nvGraphicFramePr>
        <p:xfrm>
          <a:off x="1028700" y="3486405"/>
          <a:ext cx="7246144" cy="3690506"/>
        </p:xfrm>
        <a:graphic>
          <a:graphicData uri="http://schemas.openxmlformats.org/drawingml/2006/table">
            <a:tbl>
              <a:tblPr/>
              <a:tblGrid>
                <a:gridCol w="2278273"/>
                <a:gridCol w="4967871"/>
              </a:tblGrid>
              <a:tr h="922627">
                <a:tc>
                  <a:txBody>
                    <a:bodyPr anchor="t" rtlCol="false"/>
                    <a:lstStyle/>
                    <a:p>
                      <a:pPr algn="ctr">
                        <a:lnSpc>
                          <a:spcPts val="3639"/>
                        </a:lnSpc>
                        <a:defRPr/>
                      </a:pPr>
                      <a:r>
                        <a:rPr lang="en-US" sz="2599">
                          <a:solidFill>
                            <a:srgbClr val="000000"/>
                          </a:solidFill>
                          <a:ea typeface="TDTD헤드M Bold"/>
                        </a:rPr>
                        <a:t>상품 기준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39"/>
                        </a:lnSpc>
                        <a:defRPr/>
                      </a:pPr>
                      <a:r>
                        <a:rPr lang="en-US" sz="2599">
                          <a:solidFill>
                            <a:srgbClr val="FFFFFF"/>
                          </a:solidFill>
                          <a:ea typeface="TDTD헤드M"/>
                        </a:rPr>
                        <a:t>종류</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r>
              <a:tr h="922627">
                <a:tc>
                  <a:txBody>
                    <a:bodyPr anchor="t" rtlCol="false"/>
                    <a:lstStyle/>
                    <a:p>
                      <a:pPr algn="ctr">
                        <a:lnSpc>
                          <a:spcPts val="3639"/>
                        </a:lnSpc>
                        <a:defRPr/>
                      </a:pPr>
                      <a:r>
                        <a:rPr lang="en-US" sz="2599">
                          <a:solidFill>
                            <a:srgbClr val="FFFFFF"/>
                          </a:solidFill>
                          <a:ea typeface="TDTD헤드M"/>
                        </a:rPr>
                        <a:t>일상품</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일용잡화, 육류, 농산물 등</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922627">
                <a:tc>
                  <a:txBody>
                    <a:bodyPr anchor="t" rtlCol="false"/>
                    <a:lstStyle/>
                    <a:p>
                      <a:pPr algn="ctr">
                        <a:lnSpc>
                          <a:spcPts val="3639"/>
                        </a:lnSpc>
                        <a:defRPr/>
                      </a:pPr>
                      <a:r>
                        <a:rPr lang="en-US" sz="2599">
                          <a:solidFill>
                            <a:srgbClr val="FFFFFF"/>
                          </a:solidFill>
                          <a:ea typeface="TDTD헤드M"/>
                        </a:rPr>
                        <a:t>선매품</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액세서리, 화장품, 피혁잡화 등</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922627">
                <a:tc>
                  <a:txBody>
                    <a:bodyPr anchor="t" rtlCol="false"/>
                    <a:lstStyle/>
                    <a:p>
                      <a:pPr algn="ctr">
                        <a:lnSpc>
                          <a:spcPts val="3639"/>
                        </a:lnSpc>
                        <a:defRPr/>
                      </a:pPr>
                      <a:r>
                        <a:rPr lang="en-US" sz="2599">
                          <a:solidFill>
                            <a:srgbClr val="FFFFFF"/>
                          </a:solidFill>
                          <a:ea typeface="TDTD헤드M"/>
                        </a:rPr>
                        <a:t>사치품</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명품, 보석</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bl>
          </a:graphicData>
        </a:graphic>
      </p:graphicFrame>
      <p:graphicFrame>
        <p:nvGraphicFramePr>
          <p:cNvPr name="Table 12" id="12"/>
          <p:cNvGraphicFramePr>
            <a:graphicFrameLocks noGrp="true"/>
          </p:cNvGraphicFramePr>
          <p:nvPr/>
        </p:nvGraphicFramePr>
        <p:xfrm>
          <a:off x="9395073" y="3486405"/>
          <a:ext cx="7864227" cy="3690506"/>
        </p:xfrm>
        <a:graphic>
          <a:graphicData uri="http://schemas.openxmlformats.org/drawingml/2006/table">
            <a:tbl>
              <a:tblPr/>
              <a:tblGrid>
                <a:gridCol w="2679001"/>
                <a:gridCol w="5185226"/>
              </a:tblGrid>
              <a:tr h="922627">
                <a:tc>
                  <a:txBody>
                    <a:bodyPr anchor="t" rtlCol="false"/>
                    <a:lstStyle/>
                    <a:p>
                      <a:pPr algn="ctr">
                        <a:lnSpc>
                          <a:spcPts val="3639"/>
                        </a:lnSpc>
                        <a:defRPr/>
                      </a:pPr>
                      <a:r>
                        <a:rPr lang="en-US" sz="2599">
                          <a:solidFill>
                            <a:srgbClr val="000000"/>
                          </a:solidFill>
                          <a:ea typeface="TDTD헤드M"/>
                        </a:rPr>
                        <a:t>카테고리 기준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39"/>
                        </a:lnSpc>
                        <a:defRPr/>
                      </a:pPr>
                      <a:r>
                        <a:rPr lang="en-US" sz="2599">
                          <a:solidFill>
                            <a:srgbClr val="FFFFFF"/>
                          </a:solidFill>
                          <a:ea typeface="TDTD헤드M"/>
                        </a:rPr>
                        <a:t>종류</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r>
              <a:tr h="922627">
                <a:tc>
                  <a:txBody>
                    <a:bodyPr anchor="t" rtlCol="false"/>
                    <a:lstStyle/>
                    <a:p>
                      <a:pPr algn="ctr">
                        <a:lnSpc>
                          <a:spcPts val="3639"/>
                        </a:lnSpc>
                        <a:defRPr/>
                      </a:pPr>
                      <a:r>
                        <a:rPr lang="en-US" sz="2599">
                          <a:solidFill>
                            <a:srgbClr val="FFFFFF"/>
                          </a:solidFill>
                          <a:ea typeface="TDTD헤드M"/>
                        </a:rPr>
                        <a:t>저가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열매채소, 잡곡류, 잎채소 등</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922627">
                <a:tc>
                  <a:txBody>
                    <a:bodyPr anchor="t" rtlCol="false"/>
                    <a:lstStyle/>
                    <a:p>
                      <a:pPr algn="ctr">
                        <a:lnSpc>
                          <a:spcPts val="3639"/>
                        </a:lnSpc>
                        <a:defRPr/>
                      </a:pPr>
                      <a:r>
                        <a:rPr lang="en-US" sz="2599">
                          <a:solidFill>
                            <a:srgbClr val="FFFFFF"/>
                          </a:solidFill>
                          <a:ea typeface="TDTD헤드M"/>
                        </a:rPr>
                        <a:t>중가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교복, 잡곡류, 식자재 등</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922627">
                <a:tc>
                  <a:txBody>
                    <a:bodyPr anchor="t" rtlCol="false"/>
                    <a:lstStyle/>
                    <a:p>
                      <a:pPr algn="ctr">
                        <a:lnSpc>
                          <a:spcPts val="3639"/>
                        </a:lnSpc>
                        <a:defRPr/>
                      </a:pPr>
                      <a:r>
                        <a:rPr lang="en-US" sz="2599">
                          <a:solidFill>
                            <a:srgbClr val="FFFFFF"/>
                          </a:solidFill>
                          <a:ea typeface="TDTD헤드M"/>
                        </a:rPr>
                        <a:t>고가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3640"/>
                        </a:lnSpc>
                        <a:defRPr/>
                      </a:pPr>
                      <a:r>
                        <a:rPr lang="en-US" sz="2600">
                          <a:solidFill>
                            <a:srgbClr val="000000"/>
                          </a:solidFill>
                          <a:ea typeface="TDTD헤드M"/>
                        </a:rPr>
                        <a:t>보석, 정장</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bl>
          </a:graphicData>
        </a:graphic>
      </p:graphicFrame>
      <p:sp>
        <p:nvSpPr>
          <p:cNvPr name="TextBox 13" id="13"/>
          <p:cNvSpPr txBox="true"/>
          <p:nvPr/>
        </p:nvSpPr>
        <p:spPr>
          <a:xfrm rot="0">
            <a:off x="1683790" y="7453136"/>
            <a:ext cx="6460574" cy="1581150"/>
          </a:xfrm>
          <a:prstGeom prst="rect">
            <a:avLst/>
          </a:prstGeom>
        </p:spPr>
        <p:txBody>
          <a:bodyPr anchor="t" rtlCol="false" tIns="0" lIns="0" bIns="0" rIns="0">
            <a:spAutoFit/>
          </a:bodyPr>
          <a:lstStyle/>
          <a:p>
            <a:pPr>
              <a:lnSpc>
                <a:spcPts val="4200"/>
              </a:lnSpc>
            </a:pPr>
            <a:r>
              <a:rPr lang="en-US" sz="3000">
                <a:solidFill>
                  <a:srgbClr val="12127D"/>
                </a:solidFill>
                <a:ea typeface="Tlab 돋움 미디움"/>
              </a:rPr>
              <a:t>일상품: 상품가격 10만원 미만</a:t>
            </a:r>
          </a:p>
          <a:p>
            <a:pPr>
              <a:lnSpc>
                <a:spcPts val="4200"/>
              </a:lnSpc>
            </a:pPr>
            <a:r>
              <a:rPr lang="en-US" sz="3000">
                <a:solidFill>
                  <a:srgbClr val="12127D"/>
                </a:solidFill>
                <a:ea typeface="Tlab 돋움 미디움"/>
              </a:rPr>
              <a:t>선매품: 상품가격 10만원 이상</a:t>
            </a:r>
          </a:p>
          <a:p>
            <a:pPr>
              <a:lnSpc>
                <a:spcPts val="4200"/>
              </a:lnSpc>
              <a:spcBef>
                <a:spcPct val="0"/>
              </a:spcBef>
            </a:pPr>
            <a:r>
              <a:rPr lang="en-US" sz="3000">
                <a:solidFill>
                  <a:srgbClr val="12127D"/>
                </a:solidFill>
                <a:ea typeface="Tlab 돋움 미디움"/>
              </a:rPr>
              <a:t>사치품: 유통사 MD가 분류한 특수 상품</a:t>
            </a:r>
          </a:p>
        </p:txBody>
      </p:sp>
      <p:sp>
        <p:nvSpPr>
          <p:cNvPr name="TextBox 14" id="14"/>
          <p:cNvSpPr txBox="true"/>
          <p:nvPr/>
        </p:nvSpPr>
        <p:spPr>
          <a:xfrm rot="0">
            <a:off x="169158" y="9710565"/>
            <a:ext cx="13458154" cy="389255"/>
          </a:xfrm>
          <a:prstGeom prst="rect">
            <a:avLst/>
          </a:prstGeom>
        </p:spPr>
        <p:txBody>
          <a:bodyPr anchor="t" rtlCol="false" tIns="0" lIns="0" bIns="0" rIns="0">
            <a:spAutoFit/>
          </a:bodyPr>
          <a:lstStyle/>
          <a:p>
            <a:pPr>
              <a:lnSpc>
                <a:spcPts val="3220"/>
              </a:lnSpc>
              <a:spcBef>
                <a:spcPct val="0"/>
              </a:spcBef>
            </a:pPr>
            <a:r>
              <a:rPr lang="en-US" sz="2300">
                <a:solidFill>
                  <a:srgbClr val="4B4648"/>
                </a:solidFill>
                <a:latin typeface="Tlab 돋움 미디움"/>
              </a:rPr>
              <a:t>*선매품</a:t>
            </a:r>
            <a:r>
              <a:rPr lang="en-US" sz="2300">
                <a:solidFill>
                  <a:srgbClr val="4B4648"/>
                </a:solidFill>
                <a:latin typeface="Tlab 돋움 미디움"/>
              </a:rPr>
              <a:t>: 구매 전 가격, 품질 등에 대한 적합성을 비교하는데 많은 시간을 소요하여 선별적으로 구매하는 상품</a:t>
            </a:r>
          </a:p>
        </p:txBody>
      </p:sp>
      <p:sp>
        <p:nvSpPr>
          <p:cNvPr name="TextBox 15" id="15"/>
          <p:cNvSpPr txBox="true"/>
          <p:nvPr/>
        </p:nvSpPr>
        <p:spPr>
          <a:xfrm rot="0">
            <a:off x="10881701" y="7453136"/>
            <a:ext cx="5234476" cy="1581150"/>
          </a:xfrm>
          <a:prstGeom prst="rect">
            <a:avLst/>
          </a:prstGeom>
        </p:spPr>
        <p:txBody>
          <a:bodyPr anchor="t" rtlCol="false" tIns="0" lIns="0" bIns="0" rIns="0">
            <a:spAutoFit/>
          </a:bodyPr>
          <a:lstStyle/>
          <a:p>
            <a:pPr>
              <a:lnSpc>
                <a:spcPts val="4200"/>
              </a:lnSpc>
            </a:pPr>
            <a:r>
              <a:rPr lang="en-US" sz="3000">
                <a:solidFill>
                  <a:srgbClr val="12127D"/>
                </a:solidFill>
                <a:ea typeface="Tlab 돋움 미디움"/>
              </a:rPr>
              <a:t>저가: 카테고리 평균 0.5배 미만</a:t>
            </a:r>
          </a:p>
          <a:p>
            <a:pPr>
              <a:lnSpc>
                <a:spcPts val="4200"/>
              </a:lnSpc>
            </a:pPr>
            <a:r>
              <a:rPr lang="en-US" sz="3000">
                <a:solidFill>
                  <a:srgbClr val="12127D"/>
                </a:solidFill>
                <a:ea typeface="Tlab 돋움 미디움"/>
              </a:rPr>
              <a:t>중가: 카테고리 평균 0.5배 이상</a:t>
            </a:r>
          </a:p>
          <a:p>
            <a:pPr>
              <a:lnSpc>
                <a:spcPts val="4200"/>
              </a:lnSpc>
              <a:spcBef>
                <a:spcPct val="0"/>
              </a:spcBef>
            </a:pPr>
            <a:r>
              <a:rPr lang="en-US" sz="3000">
                <a:solidFill>
                  <a:srgbClr val="12127D"/>
                </a:solidFill>
                <a:ea typeface="Tlab 돋움 미디움"/>
              </a:rPr>
              <a:t>고가: 카테고리 평균 2배 이상</a:t>
            </a:r>
          </a:p>
        </p:txBody>
      </p:sp>
      <p:sp>
        <p:nvSpPr>
          <p:cNvPr name="TextBox 16" id="16"/>
          <p:cNvSpPr txBox="true"/>
          <p:nvPr/>
        </p:nvSpPr>
        <p:spPr>
          <a:xfrm rot="0">
            <a:off x="16882922" y="9506097"/>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 16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57051"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315410" y="590569"/>
            <a:ext cx="440167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고객데이터</a:t>
            </a:r>
          </a:p>
        </p:txBody>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426828" y="1747856"/>
            <a:ext cx="7143911" cy="0"/>
          </a:xfrm>
          <a:prstGeom prst="line">
            <a:avLst/>
          </a:prstGeom>
          <a:ln cap="flat" w="28575">
            <a:solidFill>
              <a:srgbClr val="FFFFFF"/>
            </a:solidFill>
            <a:prstDash val="solid"/>
            <a:headEnd type="none" len="sm" w="sm"/>
            <a:tailEnd type="none" len="sm" w="sm"/>
          </a:ln>
        </p:spPr>
      </p:sp>
      <p:graphicFrame>
        <p:nvGraphicFramePr>
          <p:cNvPr name="Table 10" id="10"/>
          <p:cNvGraphicFramePr>
            <a:graphicFrameLocks noGrp="true"/>
          </p:cNvGraphicFramePr>
          <p:nvPr/>
        </p:nvGraphicFramePr>
        <p:xfrm>
          <a:off x="1412063" y="1895494"/>
          <a:ext cx="15729079" cy="8039224"/>
        </p:xfrm>
        <a:graphic>
          <a:graphicData uri="http://schemas.openxmlformats.org/drawingml/2006/table">
            <a:tbl>
              <a:tblPr/>
              <a:tblGrid>
                <a:gridCol w="3587051"/>
                <a:gridCol w="12142028"/>
              </a:tblGrid>
              <a:tr h="892136">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번호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892136">
                <a:tc>
                  <a:txBody>
                    <a:bodyPr anchor="t" rtlCol="false"/>
                    <a:lstStyle/>
                    <a:p>
                      <a:pPr algn="ctr">
                        <a:lnSpc>
                          <a:spcPts val="3640"/>
                        </a:lnSpc>
                        <a:defRPr/>
                      </a:pPr>
                      <a:r>
                        <a:rPr lang="en-US" sz="2600">
                          <a:solidFill>
                            <a:srgbClr val="12127D"/>
                          </a:solidFill>
                          <a:ea typeface="Tlab 돋움 미디움"/>
                        </a:rPr>
                        <a:t>고객코드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 ~ 19383 (19383명)</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영수증 번호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00000001 ~ 11096601 (11086939개)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구매시간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 ~ 23 (24개)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구매금액</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 ~ 101,330,000</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멤버십 유무</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멤버십명 (4개), 가입년월(201210 ~ 01512)</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902139">
                <a:tc>
                  <a:txBody>
                    <a:bodyPr anchor="t" rtlCol="false"/>
                    <a:lstStyle/>
                    <a:p>
                      <a:pPr algn="ctr">
                        <a:lnSpc>
                          <a:spcPts val="3640"/>
                        </a:lnSpc>
                        <a:defRPr/>
                      </a:pPr>
                      <a:r>
                        <a:rPr lang="en-US" sz="2600">
                          <a:solidFill>
                            <a:srgbClr val="12127D"/>
                          </a:solidFill>
                          <a:ea typeface="Tlab 돋움 미디움"/>
                        </a:rPr>
                        <a:t>성별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F, M</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연령대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19세 이하 / 20세 ~ 24세 / 25세 ~ 29세 / .../ 55세~59세, 60세 이상(5세단위)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2136">
                <a:tc>
                  <a:txBody>
                    <a:bodyPr anchor="t" rtlCol="false"/>
                    <a:lstStyle/>
                    <a:p>
                      <a:pPr algn="ctr">
                        <a:lnSpc>
                          <a:spcPts val="3640"/>
                        </a:lnSpc>
                        <a:defRPr/>
                      </a:pPr>
                      <a:r>
                        <a:rPr lang="en-US" sz="2600">
                          <a:solidFill>
                            <a:srgbClr val="12127D"/>
                          </a:solidFill>
                          <a:ea typeface="Tlab 돋움 미디움"/>
                        </a:rPr>
                        <a:t>거주지역</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010 ~ 999 (41개)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11" id="11"/>
          <p:cNvSpPr txBox="true"/>
          <p:nvPr/>
        </p:nvSpPr>
        <p:spPr>
          <a:xfrm rot="0">
            <a:off x="6936416" y="1247831"/>
            <a:ext cx="1782872"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원본데이터</a:t>
            </a:r>
          </a:p>
        </p:txBody>
      </p:sp>
      <p:sp>
        <p:nvSpPr>
          <p:cNvPr name="TextBox 12" id="12"/>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 17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57051"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aphicFrame>
        <p:nvGraphicFramePr>
          <p:cNvPr name="Table 8" id="8"/>
          <p:cNvGraphicFramePr>
            <a:graphicFrameLocks noGrp="true"/>
          </p:cNvGraphicFramePr>
          <p:nvPr/>
        </p:nvGraphicFramePr>
        <p:xfrm>
          <a:off x="462961" y="3094480"/>
          <a:ext cx="6006116" cy="6163820"/>
        </p:xfrm>
        <a:graphic>
          <a:graphicData uri="http://schemas.openxmlformats.org/drawingml/2006/table">
            <a:tbl>
              <a:tblPr/>
              <a:tblGrid>
                <a:gridCol w="2021119"/>
                <a:gridCol w="2987987"/>
              </a:tblGrid>
              <a:tr h="1232764">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연령대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232764">
                <a:tc>
                  <a:txBody>
                    <a:bodyPr anchor="t" rtlCol="false"/>
                    <a:lstStyle/>
                    <a:p>
                      <a:pPr algn="ctr">
                        <a:lnSpc>
                          <a:spcPts val="3640"/>
                        </a:lnSpc>
                        <a:defRPr/>
                      </a:pPr>
                      <a:r>
                        <a:rPr lang="en-US" sz="2600">
                          <a:solidFill>
                            <a:srgbClr val="12127D"/>
                          </a:solidFill>
                          <a:ea typeface="Tlab 돋움 미디움"/>
                        </a:rPr>
                        <a:t>학생</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19세 이하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latin typeface="Tlab 돋움 미디움"/>
                        </a:rPr>
                        <a:t>MZ 세대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20세 이상 ~ 44세 이하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latin typeface="Tlab 돋움 미디움"/>
                        </a:rPr>
                        <a:t>X 세대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45세 이상 ~ 54세 이하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ea typeface="Tlab 돋움 미디움"/>
                        </a:rPr>
                        <a:t>베이비부머세대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55세 이상</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7198886" y="3094480"/>
          <a:ext cx="4302798" cy="6163820"/>
        </p:xfrm>
        <a:graphic>
          <a:graphicData uri="http://schemas.openxmlformats.org/drawingml/2006/table">
            <a:tbl>
              <a:tblPr/>
              <a:tblGrid>
                <a:gridCol w="891956"/>
                <a:gridCol w="1691695"/>
              </a:tblGrid>
              <a:tr h="1232764">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시간대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232764">
                <a:tc>
                  <a:txBody>
                    <a:bodyPr anchor="t" rtlCol="false"/>
                    <a:lstStyle/>
                    <a:p>
                      <a:pPr algn="ctr">
                        <a:lnSpc>
                          <a:spcPts val="3640"/>
                        </a:lnSpc>
                        <a:defRPr/>
                      </a:pPr>
                      <a:r>
                        <a:rPr lang="en-US" sz="2600">
                          <a:solidFill>
                            <a:srgbClr val="12127D"/>
                          </a:solidFill>
                          <a:ea typeface="Tlab 돋움 미디움"/>
                        </a:rPr>
                        <a:t>심야고객</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00시 ~ 06시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ea typeface="Tlab 돋움 미디움"/>
                        </a:rPr>
                        <a:t>아침고객</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06시 ~12시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ea typeface="Tlab 돋움 미디움"/>
                        </a:rPr>
                        <a:t>낮 고객</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12시 ~ 18시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32764">
                <a:tc>
                  <a:txBody>
                    <a:bodyPr anchor="t" rtlCol="false"/>
                    <a:lstStyle/>
                    <a:p>
                      <a:pPr algn="ctr">
                        <a:lnSpc>
                          <a:spcPts val="3640"/>
                        </a:lnSpc>
                        <a:defRPr/>
                      </a:pPr>
                      <a:r>
                        <a:rPr lang="en-US" sz="2600">
                          <a:solidFill>
                            <a:srgbClr val="12127D"/>
                          </a:solidFill>
                          <a:ea typeface="Tlab 돋움 미디움"/>
                        </a:rPr>
                        <a:t>저녁고객</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18시 ~ 23시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10" id="10"/>
          <p:cNvSpPr txBox="true"/>
          <p:nvPr/>
        </p:nvSpPr>
        <p:spPr>
          <a:xfrm rot="0">
            <a:off x="6936416" y="1247831"/>
            <a:ext cx="1782872"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전처리</a:t>
            </a:r>
          </a:p>
        </p:txBody>
      </p:sp>
      <p:sp>
        <p:nvSpPr>
          <p:cNvPr name="TextBox 11" id="11"/>
          <p:cNvSpPr txBox="true"/>
          <p:nvPr/>
        </p:nvSpPr>
        <p:spPr>
          <a:xfrm rot="0">
            <a:off x="137283" y="9522593"/>
            <a:ext cx="443657"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18 </a:t>
            </a:r>
          </a:p>
        </p:txBody>
      </p:sp>
      <p:sp>
        <p:nvSpPr>
          <p:cNvPr name="TextBox 12" id="12"/>
          <p:cNvSpPr txBox="true"/>
          <p:nvPr/>
        </p:nvSpPr>
        <p:spPr>
          <a:xfrm rot="0">
            <a:off x="2315410" y="590569"/>
            <a:ext cx="440167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고객데이터</a:t>
            </a:r>
          </a:p>
        </p:txBody>
      </p:sp>
      <p:sp>
        <p:nvSpPr>
          <p:cNvPr name="AutoShape 13" id="13"/>
          <p:cNvSpPr/>
          <p:nvPr/>
        </p:nvSpPr>
        <p:spPr>
          <a:xfrm>
            <a:off x="-426828" y="1747856"/>
            <a:ext cx="7143911" cy="0"/>
          </a:xfrm>
          <a:prstGeom prst="line">
            <a:avLst/>
          </a:prstGeom>
          <a:ln cap="flat" w="28575">
            <a:solidFill>
              <a:srgbClr val="FFFFFF"/>
            </a:solidFill>
            <a:prstDash val="solid"/>
            <a:headEnd type="none" len="sm" w="sm"/>
            <a:tailEnd type="none" len="sm" w="sm"/>
          </a:ln>
        </p:spPr>
      </p:sp>
      <p:graphicFrame>
        <p:nvGraphicFramePr>
          <p:cNvPr name="Table 14" id="14"/>
          <p:cNvGraphicFramePr>
            <a:graphicFrameLocks noGrp="true"/>
          </p:cNvGraphicFramePr>
          <p:nvPr/>
        </p:nvGraphicFramePr>
        <p:xfrm>
          <a:off x="8773298" y="4354415"/>
          <a:ext cx="2728385" cy="1124079"/>
        </p:xfrm>
        <a:graphic>
          <a:graphicData uri="http://schemas.openxmlformats.org/drawingml/2006/table">
            <a:tbl>
              <a:tblPr/>
              <a:tblGrid>
                <a:gridCol w="1072697"/>
              </a:tblGrid>
              <a:tr h="1124079">
                <a:tc>
                  <a:txBody>
                    <a:bodyPr anchor="t" rtlCol="false"/>
                    <a:lstStyle/>
                    <a:p>
                      <a:pPr algn="ctr">
                        <a:lnSpc>
                          <a:spcPts val="3640"/>
                        </a:lnSpc>
                        <a:defRPr/>
                      </a:pPr>
                      <a:r>
                        <a:rPr lang="en-US" sz="2600">
                          <a:solidFill>
                            <a:srgbClr val="000000"/>
                          </a:solidFill>
                          <a:latin typeface="Tlab 돋움 미디움"/>
                        </a:rPr>
                        <a:t>00시 ~ 06시</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graphicFrame>
        <p:nvGraphicFramePr>
          <p:cNvPr name="Table 15" id="15"/>
          <p:cNvGraphicFramePr>
            <a:graphicFrameLocks noGrp="true"/>
          </p:cNvGraphicFramePr>
          <p:nvPr/>
        </p:nvGraphicFramePr>
        <p:xfrm>
          <a:off x="12235109" y="2532441"/>
          <a:ext cx="4626291" cy="3643949"/>
        </p:xfrm>
        <a:graphic>
          <a:graphicData uri="http://schemas.openxmlformats.org/drawingml/2006/table">
            <a:tbl>
              <a:tblPr/>
              <a:tblGrid>
                <a:gridCol w="959015"/>
                <a:gridCol w="1818880"/>
              </a:tblGrid>
              <a:tr h="1214650">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거주지역(41-&gt;17)</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214650">
                <a:tc>
                  <a:txBody>
                    <a:bodyPr anchor="t" rtlCol="false"/>
                    <a:lstStyle/>
                    <a:p>
                      <a:pPr algn="ctr">
                        <a:lnSpc>
                          <a:spcPts val="3640"/>
                        </a:lnSpc>
                        <a:defRPr/>
                      </a:pPr>
                      <a:r>
                        <a:rPr lang="en-US" sz="2600">
                          <a:solidFill>
                            <a:srgbClr val="12127D"/>
                          </a:solidFill>
                          <a:ea typeface="Tlab 돋움 미디움"/>
                        </a:rPr>
                        <a:t>서울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010 - 109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14650">
                <a:tc>
                  <a:txBody>
                    <a:bodyPr anchor="t" rtlCol="false"/>
                    <a:lstStyle/>
                    <a:p>
                      <a:pPr algn="ctr">
                        <a:lnSpc>
                          <a:spcPts val="3640"/>
                        </a:lnSpc>
                        <a:defRPr/>
                      </a:pPr>
                      <a:r>
                        <a:rPr lang="en-US" sz="2600">
                          <a:solidFill>
                            <a:srgbClr val="12127D"/>
                          </a:solidFill>
                          <a:ea typeface="Tlab 돋움 미디움"/>
                        </a:rPr>
                        <a:t>경기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110 - 209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16" id="16"/>
          <p:cNvSpPr/>
          <p:nvPr/>
        </p:nvSpPr>
        <p:spPr>
          <a:xfrm>
            <a:off x="14624454" y="6595555"/>
            <a:ext cx="0" cy="732547"/>
          </a:xfrm>
          <a:prstGeom prst="line">
            <a:avLst/>
          </a:prstGeom>
          <a:ln cap="flat" w="152400">
            <a:solidFill>
              <a:srgbClr val="FFFFFF"/>
            </a:solidFill>
            <a:prstDash val="sysDot"/>
            <a:headEnd type="none" len="sm" w="sm"/>
            <a:tailEnd type="none" len="sm" w="sm"/>
          </a:ln>
        </p:spPr>
      </p:sp>
      <p:graphicFrame>
        <p:nvGraphicFramePr>
          <p:cNvPr name="Table 17" id="17"/>
          <p:cNvGraphicFramePr>
            <a:graphicFrameLocks noGrp="true"/>
          </p:cNvGraphicFramePr>
          <p:nvPr/>
        </p:nvGraphicFramePr>
        <p:xfrm>
          <a:off x="12235109" y="7732302"/>
          <a:ext cx="4626291" cy="2384014"/>
        </p:xfrm>
        <a:graphic>
          <a:graphicData uri="http://schemas.openxmlformats.org/drawingml/2006/table">
            <a:tbl>
              <a:tblPr/>
              <a:tblGrid>
                <a:gridCol w="959015"/>
                <a:gridCol w="1818880"/>
              </a:tblGrid>
              <a:tr h="1192007">
                <a:tc>
                  <a:txBody>
                    <a:bodyPr anchor="t" rtlCol="false"/>
                    <a:lstStyle/>
                    <a:p>
                      <a:pPr algn="ctr">
                        <a:lnSpc>
                          <a:spcPts val="3640"/>
                        </a:lnSpc>
                        <a:defRPr/>
                      </a:pPr>
                      <a:r>
                        <a:rPr lang="en-US" sz="2600">
                          <a:solidFill>
                            <a:srgbClr val="12127D"/>
                          </a:solidFill>
                          <a:ea typeface="Tlab 돋움 미디움"/>
                        </a:rPr>
                        <a:t>광주</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610 - 629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192007">
                <a:tc>
                  <a:txBody>
                    <a:bodyPr anchor="t" rtlCol="false"/>
                    <a:lstStyle/>
                    <a:p>
                      <a:pPr algn="ctr">
                        <a:lnSpc>
                          <a:spcPts val="3640"/>
                        </a:lnSpc>
                        <a:defRPr/>
                      </a:pPr>
                      <a:r>
                        <a:rPr lang="en-US" sz="2600">
                          <a:solidFill>
                            <a:srgbClr val="12127D"/>
                          </a:solidFill>
                          <a:ea typeface="Tlab 돋움 미디움"/>
                        </a:rPr>
                        <a:t>제주</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630 - 639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57051"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aphicFrame>
        <p:nvGraphicFramePr>
          <p:cNvPr name="Table 8" id="8"/>
          <p:cNvGraphicFramePr>
            <a:graphicFrameLocks noGrp="true"/>
          </p:cNvGraphicFramePr>
          <p:nvPr/>
        </p:nvGraphicFramePr>
        <p:xfrm>
          <a:off x="1412063" y="3332908"/>
          <a:ext cx="7904850" cy="4418350"/>
        </p:xfrm>
        <a:graphic>
          <a:graphicData uri="http://schemas.openxmlformats.org/drawingml/2006/table">
            <a:tbl>
              <a:tblPr/>
              <a:tblGrid>
                <a:gridCol w="1203090"/>
                <a:gridCol w="2593498"/>
                <a:gridCol w="4108262"/>
              </a:tblGrid>
              <a:tr h="879725">
                <a:tc>
                  <a:txBody>
                    <a:bodyPr anchor="t" rtlCol="false"/>
                    <a:lstStyle/>
                    <a:p>
                      <a:pPr algn="ctr">
                        <a:lnSpc>
                          <a:spcPts val="3640"/>
                        </a:lnSpc>
                        <a:defRPr/>
                      </a:pPr>
                      <a:r>
                        <a:rPr lang="en-US" sz="2600">
                          <a:solidFill>
                            <a:srgbClr val="12127D"/>
                          </a:solidFill>
                          <a:ea typeface="Tlab 돋움 미디움"/>
                        </a:rPr>
                        <a:t>제휴사</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경쟁사</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빈도수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879725">
                <a:tc>
                  <a:txBody>
                    <a:bodyPr anchor="t" rtlCol="false"/>
                    <a:lstStyle/>
                    <a:p>
                      <a:pPr algn="ctr">
                        <a:lnSpc>
                          <a:spcPts val="3640"/>
                        </a:lnSpc>
                        <a:defRPr/>
                      </a:pPr>
                      <a:r>
                        <a:rPr lang="en-US" sz="2600">
                          <a:solidFill>
                            <a:srgbClr val="12127D"/>
                          </a:solidFill>
                          <a:latin typeface="Tlab 돋움 미디움"/>
                        </a:rPr>
                        <a:t>A</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A01, A02</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3262, 3123</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9452">
                <a:tc>
                  <a:txBody>
                    <a:bodyPr anchor="t" rtlCol="false"/>
                    <a:lstStyle/>
                    <a:p>
                      <a:pPr algn="ctr">
                        <a:lnSpc>
                          <a:spcPts val="3640"/>
                        </a:lnSpc>
                        <a:defRPr/>
                      </a:pPr>
                      <a:r>
                        <a:rPr lang="en-US" sz="2600">
                          <a:solidFill>
                            <a:srgbClr val="12127D"/>
                          </a:solidFill>
                          <a:latin typeface="Tlab 돋움 미디움"/>
                        </a:rPr>
                        <a:t>B</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B01, B02</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7682, 5844</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69861">
                <a:tc>
                  <a:txBody>
                    <a:bodyPr anchor="t" rtlCol="false"/>
                    <a:lstStyle/>
                    <a:p>
                      <a:pPr algn="ctr">
                        <a:lnSpc>
                          <a:spcPts val="3640"/>
                        </a:lnSpc>
                        <a:defRPr/>
                      </a:pPr>
                      <a:r>
                        <a:rPr lang="en-US" sz="2600">
                          <a:solidFill>
                            <a:srgbClr val="12127D"/>
                          </a:solidFill>
                          <a:latin typeface="Tlab 돋움 미디움"/>
                        </a:rPr>
                        <a:t>C</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C01, C02, C03</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1013, 852, 3311</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89588">
                <a:tc>
                  <a:txBody>
                    <a:bodyPr anchor="t" rtlCol="false"/>
                    <a:lstStyle/>
                    <a:p>
                      <a:pPr algn="ctr">
                        <a:lnSpc>
                          <a:spcPts val="3640"/>
                        </a:lnSpc>
                        <a:defRPr/>
                      </a:pPr>
                      <a:r>
                        <a:rPr lang="en-US" sz="2600">
                          <a:solidFill>
                            <a:srgbClr val="12127D"/>
                          </a:solidFill>
                          <a:latin typeface="Tlab 돋움 미디움"/>
                        </a:rPr>
                        <a:t>D</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D01, D02</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483, 2589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6936416" y="1247831"/>
            <a:ext cx="1782872"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원본데이터</a:t>
            </a:r>
          </a:p>
        </p:txBody>
      </p:sp>
      <p:sp>
        <p:nvSpPr>
          <p:cNvPr name="TextBox 10" id="10"/>
          <p:cNvSpPr txBox="true"/>
          <p:nvPr/>
        </p:nvSpPr>
        <p:spPr>
          <a:xfrm rot="0">
            <a:off x="4403779" y="8292893"/>
            <a:ext cx="1921418"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경쟁사 이용</a:t>
            </a:r>
          </a:p>
        </p:txBody>
      </p:sp>
      <p:graphicFrame>
        <p:nvGraphicFramePr>
          <p:cNvPr name="Table 11" id="11"/>
          <p:cNvGraphicFramePr>
            <a:graphicFrameLocks noGrp="true"/>
          </p:cNvGraphicFramePr>
          <p:nvPr/>
        </p:nvGraphicFramePr>
        <p:xfrm>
          <a:off x="11495281" y="2180399"/>
          <a:ext cx="5095565" cy="6250414"/>
        </p:xfrm>
        <a:graphic>
          <a:graphicData uri="http://schemas.openxmlformats.org/drawingml/2006/table">
            <a:tbl>
              <a:tblPr/>
              <a:tblGrid>
                <a:gridCol w="2812193"/>
                <a:gridCol w="2175809"/>
              </a:tblGrid>
              <a:tr h="887232">
                <a:tc>
                  <a:txBody>
                    <a:bodyPr anchor="t" rtlCol="false"/>
                    <a:lstStyle/>
                    <a:p>
                      <a:pPr algn="ctr">
                        <a:lnSpc>
                          <a:spcPts val="3640"/>
                        </a:lnSpc>
                        <a:defRPr/>
                      </a:pPr>
                      <a:r>
                        <a:rPr lang="en-US" sz="2600">
                          <a:solidFill>
                            <a:srgbClr val="12127D"/>
                          </a:solidFill>
                          <a:ea typeface="Tlab 돋움 미디움"/>
                        </a:rPr>
                        <a:t>채널</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빈도수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887232">
                <a:tc>
                  <a:txBody>
                    <a:bodyPr anchor="t" rtlCol="false"/>
                    <a:lstStyle/>
                    <a:p>
                      <a:pPr algn="ctr">
                        <a:lnSpc>
                          <a:spcPts val="3640"/>
                        </a:lnSpc>
                        <a:defRPr/>
                      </a:pPr>
                      <a:r>
                        <a:rPr lang="en-US" sz="2600">
                          <a:solidFill>
                            <a:srgbClr val="12127D"/>
                          </a:solidFill>
                          <a:latin typeface="Tlab 돋움 미디움"/>
                        </a:rPr>
                        <a:t>A_MOBILE/APP</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13256</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7180">
                <a:tc>
                  <a:txBody>
                    <a:bodyPr anchor="t" rtlCol="false"/>
                    <a:lstStyle/>
                    <a:p>
                      <a:pPr algn="ctr">
                        <a:lnSpc>
                          <a:spcPts val="3640"/>
                        </a:lnSpc>
                        <a:defRPr/>
                      </a:pPr>
                      <a:r>
                        <a:rPr lang="en-US" sz="2600">
                          <a:solidFill>
                            <a:srgbClr val="12127D"/>
                          </a:solidFill>
                          <a:latin typeface="Tlab 돋움 미디움"/>
                        </a:rPr>
                        <a:t>B_MOBILE/APP</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93067</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87232">
                <a:tc>
                  <a:txBody>
                    <a:bodyPr anchor="t" rtlCol="false"/>
                    <a:lstStyle/>
                    <a:p>
                      <a:pPr algn="ctr">
                        <a:lnSpc>
                          <a:spcPts val="3640"/>
                        </a:lnSpc>
                        <a:defRPr/>
                      </a:pPr>
                      <a:r>
                        <a:rPr lang="en-US" sz="2600">
                          <a:solidFill>
                            <a:srgbClr val="12127D"/>
                          </a:solidFill>
                          <a:latin typeface="Tlab 돋움 미디움"/>
                        </a:rPr>
                        <a:t>B_ONLINEMALL</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8978</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7180">
                <a:tc>
                  <a:txBody>
                    <a:bodyPr anchor="t" rtlCol="false"/>
                    <a:lstStyle/>
                    <a:p>
                      <a:pPr algn="ctr">
                        <a:lnSpc>
                          <a:spcPts val="3640"/>
                        </a:lnSpc>
                        <a:defRPr/>
                      </a:pPr>
                      <a:r>
                        <a:rPr lang="en-US" sz="2600">
                          <a:solidFill>
                            <a:srgbClr val="12127D"/>
                          </a:solidFill>
                          <a:latin typeface="Tlab 돋움 미디움"/>
                        </a:rPr>
                        <a:t>C_MOBILE/APP</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56</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7180">
                <a:tc>
                  <a:txBody>
                    <a:bodyPr anchor="t" rtlCol="false"/>
                    <a:lstStyle/>
                    <a:p>
                      <a:pPr algn="ctr">
                        <a:lnSpc>
                          <a:spcPts val="3640"/>
                        </a:lnSpc>
                        <a:defRPr/>
                      </a:pPr>
                      <a:r>
                        <a:rPr lang="en-US" sz="2600">
                          <a:solidFill>
                            <a:srgbClr val="12127D"/>
                          </a:solidFill>
                          <a:latin typeface="Tlab 돋움 미디움"/>
                        </a:rPr>
                        <a:t>C_ONLINEMALL</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3770</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897180">
                <a:tc>
                  <a:txBody>
                    <a:bodyPr anchor="t" rtlCol="false"/>
                    <a:lstStyle/>
                    <a:p>
                      <a:pPr algn="ctr">
                        <a:lnSpc>
                          <a:spcPts val="3640"/>
                        </a:lnSpc>
                        <a:defRPr/>
                      </a:pPr>
                      <a:r>
                        <a:rPr lang="en-US" sz="2600">
                          <a:solidFill>
                            <a:srgbClr val="12127D"/>
                          </a:solidFill>
                          <a:latin typeface="Tlab 돋움 미디움"/>
                        </a:rPr>
                        <a:t>D_MOBILE/APP</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latin typeface="Tlab 돋움 미디움"/>
                        </a:rPr>
                        <a:t>609</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12" id="12"/>
          <p:cNvSpPr txBox="true"/>
          <p:nvPr/>
        </p:nvSpPr>
        <p:spPr>
          <a:xfrm rot="0">
            <a:off x="13281514" y="8743987"/>
            <a:ext cx="1523098"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채널 이용</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19 </a:t>
            </a:r>
          </a:p>
        </p:txBody>
      </p:sp>
      <p:sp>
        <p:nvSpPr>
          <p:cNvPr name="TextBox 14" id="14"/>
          <p:cNvSpPr txBox="true"/>
          <p:nvPr/>
        </p:nvSpPr>
        <p:spPr>
          <a:xfrm rot="0">
            <a:off x="2315410" y="590569"/>
            <a:ext cx="440167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기타데이터</a:t>
            </a:r>
          </a:p>
        </p:txBody>
      </p:sp>
      <p:sp>
        <p:nvSpPr>
          <p:cNvPr name="AutoShape 15" id="15"/>
          <p:cNvSpPr/>
          <p:nvPr/>
        </p:nvSpPr>
        <p:spPr>
          <a:xfrm>
            <a:off x="-426828" y="1747856"/>
            <a:ext cx="7143911"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01985" y="-4531838"/>
            <a:ext cx="16947792" cy="6899353"/>
          </a:xfrm>
          <a:custGeom>
            <a:avLst/>
            <a:gdLst/>
            <a:ahLst/>
            <a:cxnLst/>
            <a:rect r="r" b="b" t="t" l="l"/>
            <a:pathLst>
              <a:path h="6899353" w="16947792">
                <a:moveTo>
                  <a:pt x="16947792" y="0"/>
                </a:moveTo>
                <a:lnTo>
                  <a:pt x="0" y="0"/>
                </a:lnTo>
                <a:lnTo>
                  <a:pt x="0" y="6899352"/>
                </a:lnTo>
                <a:lnTo>
                  <a:pt x="16947792" y="6899352"/>
                </a:lnTo>
                <a:lnTo>
                  <a:pt x="16947792" y="0"/>
                </a:lnTo>
                <a:close/>
              </a:path>
            </a:pathLst>
          </a:custGeom>
          <a:blipFill>
            <a:blip r:embed="rId2"/>
            <a:stretch>
              <a:fillRect l="-15631" t="-15555" r="-17292" b="-28929"/>
            </a:stretch>
          </a:blipFill>
        </p:spPr>
      </p:sp>
      <p:grpSp>
        <p:nvGrpSpPr>
          <p:cNvPr name="Group 3" id="3"/>
          <p:cNvGrpSpPr/>
          <p:nvPr/>
        </p:nvGrpSpPr>
        <p:grpSpPr>
          <a:xfrm rot="9436646">
            <a:off x="15668873" y="-4438627"/>
            <a:ext cx="14386078" cy="16958621"/>
            <a:chOff x="0" y="0"/>
            <a:chExt cx="3788926" cy="4466468"/>
          </a:xfrm>
        </p:grpSpPr>
        <p:sp>
          <p:nvSpPr>
            <p:cNvPr name="Freeform 4" id="4"/>
            <p:cNvSpPr/>
            <p:nvPr/>
          </p:nvSpPr>
          <p:spPr>
            <a:xfrm flipH="false" flipV="false" rot="0">
              <a:off x="0" y="0"/>
              <a:ext cx="3788926" cy="4466468"/>
            </a:xfrm>
            <a:custGeom>
              <a:avLst/>
              <a:gdLst/>
              <a:ahLst/>
              <a:cxnLst/>
              <a:rect r="r" b="b" t="t" l="l"/>
              <a:pathLst>
                <a:path h="4466468" w="3788926">
                  <a:moveTo>
                    <a:pt x="0" y="0"/>
                  </a:moveTo>
                  <a:lnTo>
                    <a:pt x="3788926" y="0"/>
                  </a:lnTo>
                  <a:lnTo>
                    <a:pt x="3788926" y="4466468"/>
                  </a:lnTo>
                  <a:lnTo>
                    <a:pt x="0" y="4466468"/>
                  </a:lnTo>
                  <a:close/>
                </a:path>
              </a:pathLst>
            </a:custGeom>
            <a:solidFill>
              <a:srgbClr val="0D0D50"/>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9436646">
            <a:off x="16257510" y="-4482113"/>
            <a:ext cx="14160914" cy="16958621"/>
            <a:chOff x="0" y="0"/>
            <a:chExt cx="3729623" cy="4466468"/>
          </a:xfrm>
        </p:grpSpPr>
        <p:sp>
          <p:nvSpPr>
            <p:cNvPr name="Freeform 7" id="7"/>
            <p:cNvSpPr/>
            <p:nvPr/>
          </p:nvSpPr>
          <p:spPr>
            <a:xfrm flipH="false" flipV="false" rot="0">
              <a:off x="0" y="0"/>
              <a:ext cx="3729624" cy="4466468"/>
            </a:xfrm>
            <a:custGeom>
              <a:avLst/>
              <a:gdLst/>
              <a:ahLst/>
              <a:cxnLst/>
              <a:rect r="r" b="b" t="t" l="l"/>
              <a:pathLst>
                <a:path h="4466468" w="3729624">
                  <a:moveTo>
                    <a:pt x="0" y="0"/>
                  </a:moveTo>
                  <a:lnTo>
                    <a:pt x="3729624" y="0"/>
                  </a:lnTo>
                  <a:lnTo>
                    <a:pt x="3729624" y="4466468"/>
                  </a:lnTo>
                  <a:lnTo>
                    <a:pt x="0" y="4466468"/>
                  </a:lnTo>
                  <a:close/>
                </a:path>
              </a:pathLst>
            </a:custGeom>
            <a:solidFill>
              <a:srgbClr val="12127D"/>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4013260" y="971550"/>
            <a:ext cx="3417002" cy="1426845"/>
          </a:xfrm>
          <a:prstGeom prst="rect">
            <a:avLst/>
          </a:prstGeom>
        </p:spPr>
        <p:txBody>
          <a:bodyPr anchor="t" rtlCol="false" tIns="0" lIns="0" bIns="0" rIns="0">
            <a:spAutoFit/>
          </a:bodyPr>
          <a:lstStyle/>
          <a:p>
            <a:pPr algn="r">
              <a:lnSpc>
                <a:spcPts val="11340"/>
              </a:lnSpc>
            </a:pPr>
            <a:r>
              <a:rPr lang="en-US" sz="9000" spc="422">
                <a:solidFill>
                  <a:srgbClr val="FFFFFF"/>
                </a:solidFill>
                <a:ea typeface="TDTD평고딕"/>
              </a:rPr>
              <a:t>목차</a:t>
            </a:r>
          </a:p>
        </p:txBody>
      </p:sp>
      <p:grpSp>
        <p:nvGrpSpPr>
          <p:cNvPr name="Group 10" id="10"/>
          <p:cNvGrpSpPr/>
          <p:nvPr/>
        </p:nvGrpSpPr>
        <p:grpSpPr>
          <a:xfrm rot="3477392">
            <a:off x="-2550796" y="-5388808"/>
            <a:ext cx="5101593" cy="9533614"/>
            <a:chOff x="0" y="0"/>
            <a:chExt cx="1343629" cy="2510911"/>
          </a:xfrm>
        </p:grpSpPr>
        <p:sp>
          <p:nvSpPr>
            <p:cNvPr name="Freeform 11" id="11"/>
            <p:cNvSpPr/>
            <p:nvPr/>
          </p:nvSpPr>
          <p:spPr>
            <a:xfrm flipH="false" flipV="false" rot="0">
              <a:off x="0" y="0"/>
              <a:ext cx="1343629" cy="2510910"/>
            </a:xfrm>
            <a:custGeom>
              <a:avLst/>
              <a:gdLst/>
              <a:ahLst/>
              <a:cxnLst/>
              <a:rect r="r" b="b" t="t" l="l"/>
              <a:pathLst>
                <a:path h="2510910" w="1343629">
                  <a:moveTo>
                    <a:pt x="0" y="0"/>
                  </a:moveTo>
                  <a:lnTo>
                    <a:pt x="1343629" y="0"/>
                  </a:lnTo>
                  <a:lnTo>
                    <a:pt x="1343629" y="2510910"/>
                  </a:lnTo>
                  <a:lnTo>
                    <a:pt x="0" y="2510910"/>
                  </a:lnTo>
                  <a:close/>
                </a:path>
              </a:pathLst>
            </a:custGeom>
            <a:solidFill>
              <a:srgbClr val="41A4FF"/>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12127D"/>
                </a:solidFill>
                <a:latin typeface="Tlab 돋움 미디움"/>
              </a:rPr>
              <a:t>2</a:t>
            </a:r>
          </a:p>
        </p:txBody>
      </p:sp>
      <p:sp>
        <p:nvSpPr>
          <p:cNvPr name="TextBox 14" id="14"/>
          <p:cNvSpPr txBox="true"/>
          <p:nvPr/>
        </p:nvSpPr>
        <p:spPr>
          <a:xfrm rot="0">
            <a:off x="750790" y="4689908"/>
            <a:ext cx="3356962" cy="1052774"/>
          </a:xfrm>
          <a:prstGeom prst="rect">
            <a:avLst/>
          </a:prstGeom>
        </p:spPr>
        <p:txBody>
          <a:bodyPr anchor="t" rtlCol="false" tIns="0" lIns="0" bIns="0" rIns="0">
            <a:spAutoFit/>
          </a:bodyPr>
          <a:lstStyle/>
          <a:p>
            <a:pPr algn="l" marL="0" indent="0" lvl="0">
              <a:lnSpc>
                <a:spcPts val="8139"/>
              </a:lnSpc>
              <a:spcBef>
                <a:spcPct val="0"/>
              </a:spcBef>
            </a:pPr>
            <a:r>
              <a:rPr lang="en-US" sz="6782" u="none">
                <a:solidFill>
                  <a:srgbClr val="41A4FF"/>
                </a:solidFill>
                <a:latin typeface="TDTD평고딕"/>
              </a:rPr>
              <a:t>01</a:t>
            </a:r>
          </a:p>
        </p:txBody>
      </p:sp>
      <p:sp>
        <p:nvSpPr>
          <p:cNvPr name="TextBox 15" id="15"/>
          <p:cNvSpPr txBox="true"/>
          <p:nvPr/>
        </p:nvSpPr>
        <p:spPr>
          <a:xfrm rot="0">
            <a:off x="10701187" y="4689908"/>
            <a:ext cx="3356962" cy="1052774"/>
          </a:xfrm>
          <a:prstGeom prst="rect">
            <a:avLst/>
          </a:prstGeom>
        </p:spPr>
        <p:txBody>
          <a:bodyPr anchor="t" rtlCol="false" tIns="0" lIns="0" bIns="0" rIns="0">
            <a:spAutoFit/>
          </a:bodyPr>
          <a:lstStyle/>
          <a:p>
            <a:pPr algn="l" marL="0" indent="0" lvl="0">
              <a:lnSpc>
                <a:spcPts val="8139"/>
              </a:lnSpc>
              <a:spcBef>
                <a:spcPct val="0"/>
              </a:spcBef>
            </a:pPr>
            <a:r>
              <a:rPr lang="en-US" sz="6782" u="none">
                <a:solidFill>
                  <a:srgbClr val="41A4FF"/>
                </a:solidFill>
                <a:latin typeface="TDTD평고딕"/>
              </a:rPr>
              <a:t>03</a:t>
            </a:r>
          </a:p>
        </p:txBody>
      </p:sp>
      <p:sp>
        <p:nvSpPr>
          <p:cNvPr name="TextBox 16" id="16"/>
          <p:cNvSpPr txBox="true"/>
          <p:nvPr/>
        </p:nvSpPr>
        <p:spPr>
          <a:xfrm rot="0">
            <a:off x="5550834" y="4689908"/>
            <a:ext cx="3356962" cy="1052774"/>
          </a:xfrm>
          <a:prstGeom prst="rect">
            <a:avLst/>
          </a:prstGeom>
        </p:spPr>
        <p:txBody>
          <a:bodyPr anchor="t" rtlCol="false" tIns="0" lIns="0" bIns="0" rIns="0">
            <a:spAutoFit/>
          </a:bodyPr>
          <a:lstStyle/>
          <a:p>
            <a:pPr algn="l" marL="0" indent="0" lvl="0">
              <a:lnSpc>
                <a:spcPts val="8139"/>
              </a:lnSpc>
              <a:spcBef>
                <a:spcPct val="0"/>
              </a:spcBef>
            </a:pPr>
            <a:r>
              <a:rPr lang="en-US" sz="6782" u="none">
                <a:solidFill>
                  <a:srgbClr val="41A4FF"/>
                </a:solidFill>
                <a:latin typeface="TDTD평고딕"/>
              </a:rPr>
              <a:t>02</a:t>
            </a:r>
          </a:p>
        </p:txBody>
      </p:sp>
      <p:sp>
        <p:nvSpPr>
          <p:cNvPr name="TextBox 17" id="17"/>
          <p:cNvSpPr txBox="true"/>
          <p:nvPr/>
        </p:nvSpPr>
        <p:spPr>
          <a:xfrm rot="0">
            <a:off x="750790" y="5861261"/>
            <a:ext cx="4197749" cy="409182"/>
          </a:xfrm>
          <a:prstGeom prst="rect">
            <a:avLst/>
          </a:prstGeom>
        </p:spPr>
        <p:txBody>
          <a:bodyPr anchor="t" rtlCol="false" tIns="0" lIns="0" bIns="0" rIns="0">
            <a:spAutoFit/>
          </a:bodyPr>
          <a:lstStyle/>
          <a:p>
            <a:pPr marL="0" indent="0" lvl="0">
              <a:lnSpc>
                <a:spcPts val="3255"/>
              </a:lnSpc>
              <a:spcBef>
                <a:spcPct val="0"/>
              </a:spcBef>
            </a:pPr>
            <a:r>
              <a:rPr lang="en-US" sz="2713">
                <a:solidFill>
                  <a:srgbClr val="12127D"/>
                </a:solidFill>
                <a:ea typeface="Tlab 돋움 미디움"/>
              </a:rPr>
              <a:t>개요</a:t>
            </a:r>
          </a:p>
        </p:txBody>
      </p:sp>
      <p:sp>
        <p:nvSpPr>
          <p:cNvPr name="TextBox 18" id="18"/>
          <p:cNvSpPr txBox="true"/>
          <p:nvPr/>
        </p:nvSpPr>
        <p:spPr>
          <a:xfrm rot="0">
            <a:off x="5550834" y="5861261"/>
            <a:ext cx="4197749" cy="409182"/>
          </a:xfrm>
          <a:prstGeom prst="rect">
            <a:avLst/>
          </a:prstGeom>
        </p:spPr>
        <p:txBody>
          <a:bodyPr anchor="t" rtlCol="false" tIns="0" lIns="0" bIns="0" rIns="0">
            <a:spAutoFit/>
          </a:bodyPr>
          <a:lstStyle/>
          <a:p>
            <a:pPr marL="0" indent="0" lvl="0">
              <a:lnSpc>
                <a:spcPts val="3255"/>
              </a:lnSpc>
              <a:spcBef>
                <a:spcPct val="0"/>
              </a:spcBef>
            </a:pPr>
            <a:r>
              <a:rPr lang="en-US" sz="2713">
                <a:solidFill>
                  <a:srgbClr val="12127D"/>
                </a:solidFill>
                <a:ea typeface="Tlab 돋움 미디움"/>
              </a:rPr>
              <a:t>수행 데이터</a:t>
            </a:r>
          </a:p>
        </p:txBody>
      </p:sp>
      <p:sp>
        <p:nvSpPr>
          <p:cNvPr name="TextBox 19" id="19"/>
          <p:cNvSpPr txBox="true"/>
          <p:nvPr/>
        </p:nvSpPr>
        <p:spPr>
          <a:xfrm rot="0">
            <a:off x="10701187" y="5861261"/>
            <a:ext cx="4197749" cy="409182"/>
          </a:xfrm>
          <a:prstGeom prst="rect">
            <a:avLst/>
          </a:prstGeom>
        </p:spPr>
        <p:txBody>
          <a:bodyPr anchor="t" rtlCol="false" tIns="0" lIns="0" bIns="0" rIns="0">
            <a:spAutoFit/>
          </a:bodyPr>
          <a:lstStyle/>
          <a:p>
            <a:pPr marL="0" indent="0" lvl="0">
              <a:lnSpc>
                <a:spcPts val="3255"/>
              </a:lnSpc>
              <a:spcBef>
                <a:spcPct val="0"/>
              </a:spcBef>
            </a:pPr>
            <a:r>
              <a:rPr lang="en-US" sz="2713">
                <a:solidFill>
                  <a:srgbClr val="12127D"/>
                </a:solidFill>
                <a:ea typeface="Tlab 돋움 미디움"/>
              </a:rPr>
              <a:t>수행 절차 및 방법</a:t>
            </a:r>
          </a:p>
        </p:txBody>
      </p:sp>
      <p:grpSp>
        <p:nvGrpSpPr>
          <p:cNvPr name="Group 20" id="20"/>
          <p:cNvGrpSpPr/>
          <p:nvPr/>
        </p:nvGrpSpPr>
        <p:grpSpPr>
          <a:xfrm rot="0">
            <a:off x="3246831" y="7733212"/>
            <a:ext cx="4197749" cy="1561486"/>
            <a:chOff x="0" y="0"/>
            <a:chExt cx="5596999" cy="2081981"/>
          </a:xfrm>
        </p:grpSpPr>
        <p:sp>
          <p:nvSpPr>
            <p:cNvPr name="TextBox 21" id="21"/>
            <p:cNvSpPr txBox="true"/>
            <p:nvPr/>
          </p:nvSpPr>
          <p:spPr>
            <a:xfrm rot="0">
              <a:off x="0" y="-19050"/>
              <a:ext cx="4475950" cy="1397348"/>
            </a:xfrm>
            <a:prstGeom prst="rect">
              <a:avLst/>
            </a:prstGeom>
          </p:spPr>
          <p:txBody>
            <a:bodyPr anchor="t" rtlCol="false" tIns="0" lIns="0" bIns="0" rIns="0">
              <a:spAutoFit/>
            </a:bodyPr>
            <a:lstStyle/>
            <a:p>
              <a:pPr algn="l" marL="0" indent="0" lvl="0">
                <a:lnSpc>
                  <a:spcPts val="8139"/>
                </a:lnSpc>
                <a:spcBef>
                  <a:spcPct val="0"/>
                </a:spcBef>
              </a:pPr>
              <a:r>
                <a:rPr lang="en-US" sz="6782" u="none">
                  <a:solidFill>
                    <a:srgbClr val="41A4FF"/>
                  </a:solidFill>
                  <a:latin typeface="TDTD평고딕"/>
                </a:rPr>
                <a:t>04</a:t>
              </a:r>
            </a:p>
          </p:txBody>
        </p:sp>
        <p:sp>
          <p:nvSpPr>
            <p:cNvPr name="TextBox 22" id="22"/>
            <p:cNvSpPr txBox="true"/>
            <p:nvPr/>
          </p:nvSpPr>
          <p:spPr>
            <a:xfrm rot="0">
              <a:off x="0" y="1536404"/>
              <a:ext cx="5596999" cy="545576"/>
            </a:xfrm>
            <a:prstGeom prst="rect">
              <a:avLst/>
            </a:prstGeom>
          </p:spPr>
          <p:txBody>
            <a:bodyPr anchor="t" rtlCol="false" tIns="0" lIns="0" bIns="0" rIns="0">
              <a:spAutoFit/>
            </a:bodyPr>
            <a:lstStyle/>
            <a:p>
              <a:pPr marL="0" indent="0" lvl="0">
                <a:lnSpc>
                  <a:spcPts val="3255"/>
                </a:lnSpc>
                <a:spcBef>
                  <a:spcPct val="0"/>
                </a:spcBef>
              </a:pPr>
              <a:r>
                <a:rPr lang="en-US" sz="2713">
                  <a:solidFill>
                    <a:srgbClr val="12127D"/>
                  </a:solidFill>
                  <a:ea typeface="Tlab 돋움 미디움"/>
                </a:rPr>
                <a:t>마케팅 제언</a:t>
              </a:r>
            </a:p>
          </p:txBody>
        </p:sp>
      </p:grpSp>
      <p:sp>
        <p:nvSpPr>
          <p:cNvPr name="TextBox 23" id="23"/>
          <p:cNvSpPr txBox="true"/>
          <p:nvPr/>
        </p:nvSpPr>
        <p:spPr>
          <a:xfrm rot="0">
            <a:off x="8225304" y="7714162"/>
            <a:ext cx="3341524" cy="1048020"/>
          </a:xfrm>
          <a:prstGeom prst="rect">
            <a:avLst/>
          </a:prstGeom>
        </p:spPr>
        <p:txBody>
          <a:bodyPr anchor="t" rtlCol="false" tIns="0" lIns="0" bIns="0" rIns="0">
            <a:spAutoFit/>
          </a:bodyPr>
          <a:lstStyle/>
          <a:p>
            <a:pPr algn="l" marL="0" indent="0" lvl="0">
              <a:lnSpc>
                <a:spcPts val="8102"/>
              </a:lnSpc>
              <a:spcBef>
                <a:spcPct val="0"/>
              </a:spcBef>
            </a:pPr>
            <a:r>
              <a:rPr lang="en-US" sz="6751" u="none">
                <a:solidFill>
                  <a:srgbClr val="41A4FF"/>
                </a:solidFill>
                <a:latin typeface="TDTD평고딕"/>
              </a:rPr>
              <a:t>05</a:t>
            </a:r>
          </a:p>
        </p:txBody>
      </p:sp>
      <p:sp>
        <p:nvSpPr>
          <p:cNvPr name="TextBox 24" id="24"/>
          <p:cNvSpPr txBox="true"/>
          <p:nvPr/>
        </p:nvSpPr>
        <p:spPr>
          <a:xfrm rot="0">
            <a:off x="8225304" y="8870691"/>
            <a:ext cx="4178444" cy="416826"/>
          </a:xfrm>
          <a:prstGeom prst="rect">
            <a:avLst/>
          </a:prstGeom>
        </p:spPr>
        <p:txBody>
          <a:bodyPr anchor="t" rtlCol="false" tIns="0" lIns="0" bIns="0" rIns="0">
            <a:spAutoFit/>
          </a:bodyPr>
          <a:lstStyle/>
          <a:p>
            <a:pPr marL="0" indent="0" lvl="0">
              <a:lnSpc>
                <a:spcPts val="3240"/>
              </a:lnSpc>
              <a:spcBef>
                <a:spcPct val="0"/>
              </a:spcBef>
            </a:pPr>
            <a:r>
              <a:rPr lang="en-US" sz="2700">
                <a:solidFill>
                  <a:srgbClr val="12127D"/>
                </a:solidFill>
                <a:ea typeface="Tlab 돋움 미디움"/>
              </a:rPr>
              <a:t>결론</a:t>
            </a:r>
          </a:p>
        </p:txBody>
      </p:sp>
      <p:sp>
        <p:nvSpPr>
          <p:cNvPr name="AutoShape 25" id="25"/>
          <p:cNvSpPr/>
          <p:nvPr/>
        </p:nvSpPr>
        <p:spPr>
          <a:xfrm>
            <a:off x="750790" y="4325208"/>
            <a:ext cx="14056389" cy="0"/>
          </a:xfrm>
          <a:prstGeom prst="line">
            <a:avLst/>
          </a:prstGeom>
          <a:ln cap="rnd" w="28575">
            <a:solidFill>
              <a:srgbClr val="12127D"/>
            </a:solidFill>
            <a:prstDash val="solid"/>
            <a:headEnd type="none" len="sm" w="sm"/>
            <a:tailEnd type="none" len="sm" w="sm"/>
          </a:ln>
        </p:spPr>
      </p:sp>
      <p:sp>
        <p:nvSpPr>
          <p:cNvPr name="AutoShape 26" id="26"/>
          <p:cNvSpPr/>
          <p:nvPr/>
        </p:nvSpPr>
        <p:spPr>
          <a:xfrm>
            <a:off x="750790" y="7350295"/>
            <a:ext cx="10870540" cy="0"/>
          </a:xfrm>
          <a:prstGeom prst="line">
            <a:avLst/>
          </a:prstGeom>
          <a:ln cap="rnd" w="28575">
            <a:solidFill>
              <a:srgbClr val="12127D"/>
            </a:solidFill>
            <a:prstDash val="solid"/>
            <a:headEnd type="none" len="sm" w="sm"/>
            <a:tailEnd type="none" len="sm" w="sm"/>
          </a:ln>
        </p:spPr>
      </p:sp>
      <p:grpSp>
        <p:nvGrpSpPr>
          <p:cNvPr name="Group 27" id="27"/>
          <p:cNvGrpSpPr/>
          <p:nvPr/>
        </p:nvGrpSpPr>
        <p:grpSpPr>
          <a:xfrm rot="0">
            <a:off x="750790" y="4151619"/>
            <a:ext cx="347178" cy="347178"/>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29" id="29"/>
          <p:cNvGrpSpPr/>
          <p:nvPr/>
        </p:nvGrpSpPr>
        <p:grpSpPr>
          <a:xfrm rot="0">
            <a:off x="5728377" y="4136302"/>
            <a:ext cx="347178" cy="347178"/>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31" id="31"/>
          <p:cNvGrpSpPr/>
          <p:nvPr/>
        </p:nvGrpSpPr>
        <p:grpSpPr>
          <a:xfrm rot="0">
            <a:off x="10701187" y="4136302"/>
            <a:ext cx="347178" cy="347178"/>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33" id="33"/>
          <p:cNvGrpSpPr/>
          <p:nvPr/>
        </p:nvGrpSpPr>
        <p:grpSpPr>
          <a:xfrm rot="0">
            <a:off x="3246831" y="7161389"/>
            <a:ext cx="347178" cy="347178"/>
            <a:chOff x="0" y="0"/>
            <a:chExt cx="6350000" cy="6350000"/>
          </a:xfrm>
        </p:grpSpPr>
        <p:sp>
          <p:nvSpPr>
            <p:cNvPr name="Freeform 34" id="3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35" id="35"/>
          <p:cNvGrpSpPr/>
          <p:nvPr/>
        </p:nvGrpSpPr>
        <p:grpSpPr>
          <a:xfrm rot="0">
            <a:off x="8225304" y="7161389"/>
            <a:ext cx="347178" cy="347178"/>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927847" y="1988577"/>
            <a:ext cx="5184960" cy="0"/>
          </a:xfrm>
          <a:prstGeom prst="line">
            <a:avLst/>
          </a:prstGeom>
          <a:ln cap="flat" w="28575">
            <a:solidFill>
              <a:srgbClr val="12127D"/>
            </a:solidFill>
            <a:prstDash val="solid"/>
            <a:headEnd type="none" len="sm" w="sm"/>
            <a:tailEnd type="none" len="sm" w="sm"/>
          </a:ln>
        </p:spPr>
      </p:sp>
      <p:sp>
        <p:nvSpPr>
          <p:cNvPr name="TextBox 9" id="9"/>
          <p:cNvSpPr txBox="true"/>
          <p:nvPr/>
        </p:nvSpPr>
        <p:spPr>
          <a:xfrm rot="0">
            <a:off x="1478738" y="907489"/>
            <a:ext cx="283248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총정리</a:t>
            </a:r>
          </a:p>
        </p:txBody>
      </p:sp>
      <p:sp>
        <p:nvSpPr>
          <p:cNvPr name="TextBox 10" id="10"/>
          <p:cNvSpPr txBox="true"/>
          <p:nvPr/>
        </p:nvSpPr>
        <p:spPr>
          <a:xfrm rot="0">
            <a:off x="2454624" y="2002864"/>
            <a:ext cx="1856599"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수행데이터</a:t>
            </a:r>
          </a:p>
        </p:txBody>
      </p:sp>
      <p:graphicFrame>
        <p:nvGraphicFramePr>
          <p:cNvPr name="Table 11" id="11"/>
          <p:cNvGraphicFramePr>
            <a:graphicFrameLocks noGrp="true"/>
          </p:cNvGraphicFramePr>
          <p:nvPr/>
        </p:nvGraphicFramePr>
        <p:xfrm>
          <a:off x="1592312" y="2903922"/>
          <a:ext cx="15666988" cy="6578216"/>
        </p:xfrm>
        <a:graphic>
          <a:graphicData uri="http://schemas.openxmlformats.org/drawingml/2006/table">
            <a:tbl>
              <a:tblPr/>
              <a:tblGrid>
                <a:gridCol w="2913208"/>
                <a:gridCol w="12753780"/>
              </a:tblGrid>
              <a:tr h="1009339">
                <a:tc>
                  <a:txBody>
                    <a:bodyPr anchor="t" rtlCol="false"/>
                    <a:lstStyle/>
                    <a:p>
                      <a:pPr algn="ctr">
                        <a:lnSpc>
                          <a:spcPts val="4200"/>
                        </a:lnSpc>
                        <a:defRPr/>
                      </a:pPr>
                      <a:r>
                        <a:rPr lang="en-US" sz="3000">
                          <a:solidFill>
                            <a:srgbClr val="000000"/>
                          </a:solidFill>
                          <a:ea typeface="TDTD헤드M Bold"/>
                        </a:rPr>
                        <a:t>분류</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4200"/>
                        </a:lnSpc>
                        <a:defRPr/>
                      </a:pPr>
                      <a:r>
                        <a:rPr lang="en-US" sz="3000">
                          <a:solidFill>
                            <a:srgbClr val="FFFFFF"/>
                          </a:solidFill>
                          <a:ea typeface="TDTD헤드M"/>
                        </a:rPr>
                        <a:t>종류</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r>
              <a:tr h="1531519">
                <a:tc>
                  <a:txBody>
                    <a:bodyPr anchor="t" rtlCol="false"/>
                    <a:lstStyle/>
                    <a:p>
                      <a:pPr algn="ctr">
                        <a:lnSpc>
                          <a:spcPts val="4200"/>
                        </a:lnSpc>
                        <a:defRPr/>
                      </a:pPr>
                      <a:r>
                        <a:rPr lang="en-US" sz="3000">
                          <a:solidFill>
                            <a:srgbClr val="FFFFFF"/>
                          </a:solidFill>
                          <a:ea typeface="TDTD헤드M"/>
                        </a:rPr>
                        <a:t>대분류 카테고리</a:t>
                      </a:r>
                      <a:endParaRPr lang="en-US" sz="1100"/>
                    </a:p>
                    <a:p>
                      <a:pPr algn="ctr">
                        <a:lnSpc>
                          <a:spcPts val="3499"/>
                        </a:lnSpc>
                      </a:pPr>
                      <a:r>
                        <a:rPr lang="en-US" sz="2499">
                          <a:solidFill>
                            <a:srgbClr val="FFFFFF"/>
                          </a:solidFill>
                          <a:latin typeface="TDTD헤드M"/>
                        </a:rPr>
                        <a:t>(저가, 중가, 고가)</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latin typeface="TDTD헤드M"/>
                        </a:rPr>
                        <a:t> 가공식품, 신선식품, 일상용품, 의약품/의료기기, 교육/문화용품, 의류, 기타 등</a:t>
                      </a:r>
                      <a:endParaRPr lang="en-US" sz="1100"/>
                    </a:p>
                    <a:p>
                      <a:pPr algn="ctr">
                        <a:lnSpc>
                          <a:spcPts val="4200"/>
                        </a:lnSpc>
                      </a:pPr>
                      <a:r>
                        <a:rPr lang="en-US" sz="3000">
                          <a:solidFill>
                            <a:srgbClr val="5D5DA2"/>
                          </a:solidFill>
                          <a:latin typeface="TDTD헤드M"/>
                        </a:rPr>
                        <a:t>(총 33개)</a:t>
                      </a:r>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009339">
                <a:tc>
                  <a:txBody>
                    <a:bodyPr anchor="t" rtlCol="false"/>
                    <a:lstStyle/>
                    <a:p>
                      <a:pPr algn="ctr">
                        <a:lnSpc>
                          <a:spcPts val="4200"/>
                        </a:lnSpc>
                        <a:defRPr/>
                      </a:pPr>
                      <a:r>
                        <a:rPr lang="en-US" sz="3000">
                          <a:solidFill>
                            <a:srgbClr val="FFFFFF"/>
                          </a:solidFill>
                          <a:ea typeface="TDTD헤드M"/>
                        </a:rPr>
                        <a:t>상품분류</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ea typeface="TDTD헤드M"/>
                        </a:rPr>
                        <a:t>선매품, 일상품, 사치품  </a:t>
                      </a:r>
                      <a:r>
                        <a:rPr lang="en-US" sz="3000">
                          <a:solidFill>
                            <a:srgbClr val="5D5DA2"/>
                          </a:solidFill>
                          <a:latin typeface="TDTD헤드M"/>
                        </a:rPr>
                        <a:t>(총 3개)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009339">
                <a:tc>
                  <a:txBody>
                    <a:bodyPr anchor="t" rtlCol="false"/>
                    <a:lstStyle/>
                    <a:p>
                      <a:pPr algn="ctr">
                        <a:lnSpc>
                          <a:spcPts val="4200"/>
                        </a:lnSpc>
                        <a:defRPr/>
                      </a:pPr>
                      <a:r>
                        <a:rPr lang="en-US" sz="3000">
                          <a:solidFill>
                            <a:srgbClr val="FFFFFF"/>
                          </a:solidFill>
                          <a:ea typeface="TDTD헤드M"/>
                        </a:rPr>
                        <a:t>연령대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ea typeface="TDTD헤드M"/>
                        </a:rPr>
                        <a:t>학생, MZ세대, X세대, 베이비부머세대 </a:t>
                      </a:r>
                      <a:r>
                        <a:rPr lang="en-US" sz="3000">
                          <a:solidFill>
                            <a:srgbClr val="5D5DA2"/>
                          </a:solidFill>
                          <a:latin typeface="TDTD헤드M"/>
                        </a:rPr>
                        <a:t>(총 4개)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009339">
                <a:tc>
                  <a:txBody>
                    <a:bodyPr anchor="t" rtlCol="false"/>
                    <a:lstStyle/>
                    <a:p>
                      <a:pPr algn="ctr">
                        <a:lnSpc>
                          <a:spcPts val="4200"/>
                        </a:lnSpc>
                        <a:defRPr/>
                      </a:pPr>
                      <a:r>
                        <a:rPr lang="en-US" sz="3000">
                          <a:solidFill>
                            <a:srgbClr val="FFFFFF"/>
                          </a:solidFill>
                          <a:ea typeface="TDTD헤드M"/>
                        </a:rPr>
                        <a:t>시간대</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ea typeface="TDTD헤드M"/>
                        </a:rPr>
                        <a:t>심야, 아침, 낮, 저녁 </a:t>
                      </a:r>
                      <a:r>
                        <a:rPr lang="en-US" sz="3000">
                          <a:solidFill>
                            <a:srgbClr val="5D5DA2"/>
                          </a:solidFill>
                          <a:latin typeface="TDTD헤드M"/>
                        </a:rPr>
                        <a:t>(총 4개)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r h="1009339">
                <a:tc>
                  <a:txBody>
                    <a:bodyPr anchor="t" rtlCol="false"/>
                    <a:lstStyle/>
                    <a:p>
                      <a:pPr algn="ctr">
                        <a:lnSpc>
                          <a:spcPts val="4200"/>
                        </a:lnSpc>
                        <a:defRPr/>
                      </a:pPr>
                      <a:r>
                        <a:rPr lang="en-US" sz="3000">
                          <a:solidFill>
                            <a:srgbClr val="FFFFFF"/>
                          </a:solidFill>
                          <a:ea typeface="TDTD헤드M"/>
                        </a:rPr>
                        <a:t>거주지역</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2127D"/>
                    </a:solidFill>
                  </a:tcPr>
                </a:tc>
                <a:tc>
                  <a:txBody>
                    <a:bodyPr anchor="t" rtlCol="false"/>
                    <a:lstStyle/>
                    <a:p>
                      <a:pPr algn="ctr">
                        <a:lnSpc>
                          <a:spcPts val="4200"/>
                        </a:lnSpc>
                        <a:defRPr/>
                      </a:pPr>
                      <a:r>
                        <a:rPr lang="en-US" sz="3000">
                          <a:solidFill>
                            <a:srgbClr val="000000"/>
                          </a:solidFill>
                          <a:ea typeface="TDTD헤드M"/>
                        </a:rPr>
                        <a:t>서울, 경기, 인천, 강원, 충북, 광주, 제주 등 </a:t>
                      </a:r>
                      <a:r>
                        <a:rPr lang="en-US" sz="3000">
                          <a:solidFill>
                            <a:srgbClr val="5D5DA2"/>
                          </a:solidFill>
                          <a:latin typeface="TDTD헤드M"/>
                        </a:rPr>
                        <a:t>(총 17개)</a:t>
                      </a:r>
                      <a:endParaRPr lang="en-US" sz="1100"/>
                    </a:p>
                  </a:txBody>
                  <a:tcPr marL="142875" marR="142875" marT="142875" marB="142875"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6E6E6"/>
                    </a:solidFill>
                  </a:tcPr>
                </a:tc>
              </a:tr>
            </a:tbl>
          </a:graphicData>
        </a:graphic>
      </p:graphicFrame>
      <p:sp>
        <p:nvSpPr>
          <p:cNvPr name="TextBox 12" id="12"/>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20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2071688"/>
            <a:ext cx="7820028"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2070899" y="4264666"/>
            <a:ext cx="5807719" cy="5288909"/>
          </a:xfrm>
          <a:custGeom>
            <a:avLst/>
            <a:gdLst/>
            <a:ahLst/>
            <a:cxnLst/>
            <a:rect r="r" b="b" t="t" l="l"/>
            <a:pathLst>
              <a:path h="5288909" w="5807719">
                <a:moveTo>
                  <a:pt x="0" y="0"/>
                </a:moveTo>
                <a:lnTo>
                  <a:pt x="5807719" y="0"/>
                </a:lnTo>
                <a:lnTo>
                  <a:pt x="5807719" y="5288909"/>
                </a:lnTo>
                <a:lnTo>
                  <a:pt x="0" y="5288909"/>
                </a:lnTo>
                <a:lnTo>
                  <a:pt x="0" y="0"/>
                </a:lnTo>
                <a:close/>
              </a:path>
            </a:pathLst>
          </a:custGeom>
          <a:blipFill>
            <a:blip r:embed="rId2"/>
            <a:stretch>
              <a:fillRect l="0" t="-8423" r="0" b="0"/>
            </a:stretch>
          </a:blipFill>
        </p:spPr>
      </p:sp>
      <p:sp>
        <p:nvSpPr>
          <p:cNvPr name="Freeform 10" id="10"/>
          <p:cNvSpPr/>
          <p:nvPr/>
        </p:nvSpPr>
        <p:spPr>
          <a:xfrm flipH="false" flipV="false" rot="0">
            <a:off x="10665122" y="4166540"/>
            <a:ext cx="6554517" cy="5387035"/>
          </a:xfrm>
          <a:custGeom>
            <a:avLst/>
            <a:gdLst/>
            <a:ahLst/>
            <a:cxnLst/>
            <a:rect r="r" b="b" t="t" l="l"/>
            <a:pathLst>
              <a:path h="5387035" w="6554517">
                <a:moveTo>
                  <a:pt x="0" y="0"/>
                </a:moveTo>
                <a:lnTo>
                  <a:pt x="6554517" y="0"/>
                </a:lnTo>
                <a:lnTo>
                  <a:pt x="6554517" y="5387035"/>
                </a:lnTo>
                <a:lnTo>
                  <a:pt x="0" y="5387035"/>
                </a:lnTo>
                <a:lnTo>
                  <a:pt x="0" y="0"/>
                </a:lnTo>
                <a:close/>
              </a:path>
            </a:pathLst>
          </a:custGeom>
          <a:blipFill>
            <a:blip r:embed="rId3"/>
            <a:stretch>
              <a:fillRect l="-33714" t="0" r="-33152" b="-34868"/>
            </a:stretch>
          </a:blipFill>
        </p:spPr>
      </p:sp>
      <p:sp>
        <p:nvSpPr>
          <p:cNvPr name="TextBox 11" id="11"/>
          <p:cNvSpPr txBox="true"/>
          <p:nvPr/>
        </p:nvSpPr>
        <p:spPr>
          <a:xfrm rot="0">
            <a:off x="1316813" y="990600"/>
            <a:ext cx="5726625"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감소고객 정의</a:t>
            </a:r>
          </a:p>
        </p:txBody>
      </p:sp>
      <p:sp>
        <p:nvSpPr>
          <p:cNvPr name="TextBox 12" id="12"/>
          <p:cNvSpPr txBox="true"/>
          <p:nvPr/>
        </p:nvSpPr>
        <p:spPr>
          <a:xfrm rot="0">
            <a:off x="1028700" y="2207641"/>
            <a:ext cx="9636422" cy="438113"/>
          </a:xfrm>
          <a:prstGeom prst="rect">
            <a:avLst/>
          </a:prstGeom>
        </p:spPr>
        <p:txBody>
          <a:bodyPr anchor="t" rtlCol="false" tIns="0" lIns="0" bIns="0" rIns="0">
            <a:spAutoFit/>
          </a:bodyPr>
          <a:lstStyle/>
          <a:p>
            <a:pPr marL="0" indent="0" lvl="0">
              <a:lnSpc>
                <a:spcPts val="3509"/>
              </a:lnSpc>
              <a:spcBef>
                <a:spcPct val="0"/>
              </a:spcBef>
            </a:pPr>
            <a:r>
              <a:rPr lang="en-US" sz="2924">
                <a:solidFill>
                  <a:srgbClr val="12127D"/>
                </a:solidFill>
                <a:ea typeface="Tlab 돋움 미디움"/>
              </a:rPr>
              <a:t>기준고객: 분기별 한 번도 구매가 끊기지 않은 고객 (18866명)</a:t>
            </a:r>
          </a:p>
        </p:txBody>
      </p:sp>
      <p:sp>
        <p:nvSpPr>
          <p:cNvPr name="TextBox 13" id="13"/>
          <p:cNvSpPr txBox="true"/>
          <p:nvPr/>
        </p:nvSpPr>
        <p:spPr>
          <a:xfrm rot="0">
            <a:off x="1028700" y="2995982"/>
            <a:ext cx="9156559" cy="438113"/>
          </a:xfrm>
          <a:prstGeom prst="rect">
            <a:avLst/>
          </a:prstGeom>
        </p:spPr>
        <p:txBody>
          <a:bodyPr anchor="t" rtlCol="false" tIns="0" lIns="0" bIns="0" rIns="0">
            <a:spAutoFit/>
          </a:bodyPr>
          <a:lstStyle/>
          <a:p>
            <a:pPr marL="0" indent="0" lvl="0">
              <a:lnSpc>
                <a:spcPts val="3509"/>
              </a:lnSpc>
              <a:spcBef>
                <a:spcPct val="0"/>
              </a:spcBef>
            </a:pPr>
            <a:r>
              <a:rPr lang="en-US" sz="2924">
                <a:solidFill>
                  <a:srgbClr val="12127D"/>
                </a:solidFill>
                <a:ea typeface="Tlab 돋움 미디움"/>
              </a:rPr>
              <a:t>이탈고객: 분기 중 한 번이라도 구매가 없었던 고객 (517명)</a:t>
            </a:r>
          </a:p>
        </p:txBody>
      </p:sp>
      <p:sp>
        <p:nvSpPr>
          <p:cNvPr name="TextBox 14" id="14"/>
          <p:cNvSpPr txBox="true"/>
          <p:nvPr/>
        </p:nvSpPr>
        <p:spPr>
          <a:xfrm rot="0">
            <a:off x="2887851" y="9258300"/>
            <a:ext cx="4173816" cy="485775"/>
          </a:xfrm>
          <a:prstGeom prst="rect">
            <a:avLst/>
          </a:prstGeom>
        </p:spPr>
        <p:txBody>
          <a:bodyPr anchor="t" rtlCol="false" tIns="0" lIns="0" bIns="0" rIns="0">
            <a:spAutoFit/>
          </a:bodyPr>
          <a:lstStyle/>
          <a:p>
            <a:pPr marL="0" indent="0" lvl="0">
              <a:lnSpc>
                <a:spcPts val="3848"/>
              </a:lnSpc>
              <a:spcBef>
                <a:spcPct val="0"/>
              </a:spcBef>
            </a:pPr>
            <a:r>
              <a:rPr lang="en-US" sz="3206">
                <a:solidFill>
                  <a:srgbClr val="12127D"/>
                </a:solidFill>
                <a:ea typeface="Tlab 돋움 미디움"/>
              </a:rPr>
              <a:t>기준고객의 비율 97.3%</a:t>
            </a:r>
          </a:p>
        </p:txBody>
      </p:sp>
      <p:sp>
        <p:nvSpPr>
          <p:cNvPr name="TextBox 15" id="15"/>
          <p:cNvSpPr txBox="true"/>
          <p:nvPr/>
        </p:nvSpPr>
        <p:spPr>
          <a:xfrm rot="0">
            <a:off x="11442340" y="9258300"/>
            <a:ext cx="5000081" cy="485775"/>
          </a:xfrm>
          <a:prstGeom prst="rect">
            <a:avLst/>
          </a:prstGeom>
        </p:spPr>
        <p:txBody>
          <a:bodyPr anchor="t" rtlCol="false" tIns="0" lIns="0" bIns="0" rIns="0">
            <a:spAutoFit/>
          </a:bodyPr>
          <a:lstStyle/>
          <a:p>
            <a:pPr marL="0" indent="0" lvl="0">
              <a:lnSpc>
                <a:spcPts val="3848"/>
              </a:lnSpc>
              <a:spcBef>
                <a:spcPct val="0"/>
              </a:spcBef>
            </a:pPr>
            <a:r>
              <a:rPr lang="en-US" sz="3206">
                <a:solidFill>
                  <a:srgbClr val="12127D"/>
                </a:solidFill>
                <a:ea typeface="Tlab 돋움 미디움"/>
              </a:rPr>
              <a:t>기준고객의 매출 비율 98.7%</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21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927847" y="2333625"/>
            <a:ext cx="6910942"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4522933" y="5649006"/>
            <a:ext cx="9242133" cy="671347"/>
          </a:xfrm>
          <a:custGeom>
            <a:avLst/>
            <a:gdLst/>
            <a:ahLst/>
            <a:cxnLst/>
            <a:rect r="r" b="b" t="t" l="l"/>
            <a:pathLst>
              <a:path h="671347" w="9242133">
                <a:moveTo>
                  <a:pt x="0" y="0"/>
                </a:moveTo>
                <a:lnTo>
                  <a:pt x="9242134" y="0"/>
                </a:lnTo>
                <a:lnTo>
                  <a:pt x="9242134" y="671346"/>
                </a:lnTo>
                <a:lnTo>
                  <a:pt x="0" y="671346"/>
                </a:lnTo>
                <a:lnTo>
                  <a:pt x="0" y="0"/>
                </a:lnTo>
                <a:close/>
              </a:path>
            </a:pathLst>
          </a:custGeom>
          <a:blipFill>
            <a:blip r:embed="rId2"/>
            <a:stretch>
              <a:fillRect l="0" t="0" r="-59807" b="0"/>
            </a:stretch>
          </a:blipFill>
        </p:spPr>
      </p:sp>
      <p:sp>
        <p:nvSpPr>
          <p:cNvPr name="Freeform 10" id="10"/>
          <p:cNvSpPr/>
          <p:nvPr/>
        </p:nvSpPr>
        <p:spPr>
          <a:xfrm flipH="false" flipV="false" rot="0">
            <a:off x="3931418" y="8451558"/>
            <a:ext cx="10425164" cy="667749"/>
          </a:xfrm>
          <a:custGeom>
            <a:avLst/>
            <a:gdLst/>
            <a:ahLst/>
            <a:cxnLst/>
            <a:rect r="r" b="b" t="t" l="l"/>
            <a:pathLst>
              <a:path h="667749" w="10425164">
                <a:moveTo>
                  <a:pt x="0" y="0"/>
                </a:moveTo>
                <a:lnTo>
                  <a:pt x="10425164" y="0"/>
                </a:lnTo>
                <a:lnTo>
                  <a:pt x="10425164" y="667749"/>
                </a:lnTo>
                <a:lnTo>
                  <a:pt x="0" y="667749"/>
                </a:lnTo>
                <a:lnTo>
                  <a:pt x="0" y="0"/>
                </a:lnTo>
                <a:close/>
              </a:path>
            </a:pathLst>
          </a:custGeom>
          <a:blipFill>
            <a:blip r:embed="rId3"/>
            <a:stretch>
              <a:fillRect l="0" t="0" r="-40913" b="0"/>
            </a:stretch>
          </a:blipFill>
        </p:spPr>
      </p:sp>
      <p:sp>
        <p:nvSpPr>
          <p:cNvPr name="TextBox 11" id="11"/>
          <p:cNvSpPr txBox="true"/>
          <p:nvPr/>
        </p:nvSpPr>
        <p:spPr>
          <a:xfrm rot="0">
            <a:off x="1478738" y="1266825"/>
            <a:ext cx="5726625"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감소고객</a:t>
            </a:r>
          </a:p>
        </p:txBody>
      </p:sp>
      <p:sp>
        <p:nvSpPr>
          <p:cNvPr name="TextBox 12" id="12"/>
          <p:cNvSpPr txBox="true"/>
          <p:nvPr/>
        </p:nvSpPr>
        <p:spPr>
          <a:xfrm rot="0">
            <a:off x="1028700" y="4658580"/>
            <a:ext cx="2758973" cy="484920"/>
          </a:xfrm>
          <a:prstGeom prst="rect">
            <a:avLst/>
          </a:prstGeom>
        </p:spPr>
        <p:txBody>
          <a:bodyPr anchor="t" rtlCol="false" tIns="0" lIns="0" bIns="0" rIns="0">
            <a:spAutoFit/>
          </a:bodyPr>
          <a:lstStyle/>
          <a:p>
            <a:pPr marL="698787" indent="-349393" lvl="1">
              <a:lnSpc>
                <a:spcPts val="3883"/>
              </a:lnSpc>
              <a:spcBef>
                <a:spcPct val="0"/>
              </a:spcBef>
              <a:buFont typeface="Arial"/>
              <a:buChar char="•"/>
            </a:pPr>
            <a:r>
              <a:rPr lang="en-US" sz="3236">
                <a:solidFill>
                  <a:srgbClr val="12127D"/>
                </a:solidFill>
                <a:ea typeface="Tlab 돋움 미디움"/>
              </a:rPr>
              <a:t>계절성 제거</a:t>
            </a:r>
          </a:p>
        </p:txBody>
      </p:sp>
      <p:grpSp>
        <p:nvGrpSpPr>
          <p:cNvPr name="Group 13" id="13"/>
          <p:cNvGrpSpPr/>
          <p:nvPr/>
        </p:nvGrpSpPr>
        <p:grpSpPr>
          <a:xfrm rot="0">
            <a:off x="2527624" y="2989610"/>
            <a:ext cx="13987265" cy="554545"/>
            <a:chOff x="0" y="0"/>
            <a:chExt cx="18649687" cy="739393"/>
          </a:xfrm>
        </p:grpSpPr>
        <p:sp>
          <p:nvSpPr>
            <p:cNvPr name="TextBox 14" id="14"/>
            <p:cNvSpPr txBox="true"/>
            <p:nvPr/>
          </p:nvSpPr>
          <p:spPr>
            <a:xfrm rot="0">
              <a:off x="1653466" y="77636"/>
              <a:ext cx="16996221" cy="584200"/>
            </a:xfrm>
            <a:prstGeom prst="rect">
              <a:avLst/>
            </a:prstGeom>
          </p:spPr>
          <p:txBody>
            <a:bodyPr anchor="t" rtlCol="false" tIns="0" lIns="0" bIns="0" rIns="0">
              <a:spAutoFit/>
            </a:bodyPr>
            <a:lstStyle/>
            <a:p>
              <a:pPr marL="0" indent="0" lvl="0">
                <a:lnSpc>
                  <a:spcPts val="3509"/>
                </a:lnSpc>
                <a:spcBef>
                  <a:spcPct val="0"/>
                </a:spcBef>
              </a:pPr>
              <a:r>
                <a:rPr lang="en-US" sz="2924">
                  <a:solidFill>
                    <a:srgbClr val="12127D"/>
                  </a:solidFill>
                  <a:ea typeface="Tlab 돋움 미디움"/>
                </a:rPr>
                <a:t>기존고객 중 내에 계절성을 제거한 CAGR 지수보다 낮은 고객을 </a:t>
              </a:r>
              <a:r>
                <a:rPr lang="en-US" sz="2924">
                  <a:solidFill>
                    <a:srgbClr val="12127D"/>
                  </a:solidFill>
                  <a:ea typeface="Tlab 돋움 미디움 Bold"/>
                </a:rPr>
                <a:t>감소고객</a:t>
              </a:r>
              <a:r>
                <a:rPr lang="en-US" sz="2924">
                  <a:solidFill>
                    <a:srgbClr val="12127D"/>
                  </a:solidFill>
                  <a:ea typeface="Tlab 돋움 미디움"/>
                </a:rPr>
                <a:t>이라 정의</a:t>
              </a:r>
            </a:p>
          </p:txBody>
        </p:sp>
        <p:sp>
          <p:nvSpPr>
            <p:cNvPr name="TextBox 15" id="15"/>
            <p:cNvSpPr txBox="true"/>
            <p:nvPr/>
          </p:nvSpPr>
          <p:spPr>
            <a:xfrm rot="0">
              <a:off x="0" y="-9525"/>
              <a:ext cx="1578012" cy="748918"/>
            </a:xfrm>
            <a:prstGeom prst="rect">
              <a:avLst/>
            </a:prstGeom>
          </p:spPr>
          <p:txBody>
            <a:bodyPr anchor="t" rtlCol="false" tIns="0" lIns="0" bIns="0" rIns="0">
              <a:spAutoFit/>
            </a:bodyPr>
            <a:lstStyle/>
            <a:p>
              <a:pPr algn="l" marL="0" indent="0" lvl="0">
                <a:lnSpc>
                  <a:spcPts val="4366"/>
                </a:lnSpc>
                <a:spcBef>
                  <a:spcPct val="0"/>
                </a:spcBef>
              </a:pPr>
              <a:r>
                <a:rPr lang="en-US" sz="3638">
                  <a:solidFill>
                    <a:srgbClr val="41A4FF"/>
                  </a:solidFill>
                  <a:ea typeface="TDTD평고딕"/>
                </a:rPr>
                <a:t>정의</a:t>
              </a:r>
            </a:p>
          </p:txBody>
        </p:sp>
      </p:grpSp>
      <p:sp>
        <p:nvSpPr>
          <p:cNvPr name="TextBox 16" id="16"/>
          <p:cNvSpPr txBox="true"/>
          <p:nvPr/>
        </p:nvSpPr>
        <p:spPr>
          <a:xfrm rot="0">
            <a:off x="1344952" y="7439025"/>
            <a:ext cx="2997098" cy="484920"/>
          </a:xfrm>
          <a:prstGeom prst="rect">
            <a:avLst/>
          </a:prstGeom>
        </p:spPr>
        <p:txBody>
          <a:bodyPr anchor="t" rtlCol="false" tIns="0" lIns="0" bIns="0" rIns="0">
            <a:spAutoFit/>
          </a:bodyPr>
          <a:lstStyle/>
          <a:p>
            <a:pPr>
              <a:lnSpc>
                <a:spcPts val="3883"/>
              </a:lnSpc>
              <a:spcBef>
                <a:spcPct val="0"/>
              </a:spcBef>
            </a:pPr>
            <a:r>
              <a:rPr lang="en-US" sz="3236">
                <a:solidFill>
                  <a:srgbClr val="12127D"/>
                </a:solidFill>
                <a:latin typeface="Tlab 돋움 미디움"/>
              </a:rPr>
              <a:t>2. CAGR 공식</a:t>
            </a:r>
          </a:p>
        </p:txBody>
      </p:sp>
      <p:sp>
        <p:nvSpPr>
          <p:cNvPr name="TextBox 17" id="17"/>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22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2110110"/>
            <a:ext cx="6304216"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8252817" y="3329221"/>
            <a:ext cx="1782365" cy="1782365"/>
          </a:xfrm>
          <a:custGeom>
            <a:avLst/>
            <a:gdLst/>
            <a:ahLst/>
            <a:cxnLst/>
            <a:rect r="r" b="b" t="t" l="l"/>
            <a:pathLst>
              <a:path h="1782365" w="1782365">
                <a:moveTo>
                  <a:pt x="0" y="0"/>
                </a:moveTo>
                <a:lnTo>
                  <a:pt x="1782366" y="0"/>
                </a:lnTo>
                <a:lnTo>
                  <a:pt x="1782366" y="1782365"/>
                </a:lnTo>
                <a:lnTo>
                  <a:pt x="0" y="1782365"/>
                </a:lnTo>
                <a:lnTo>
                  <a:pt x="0" y="0"/>
                </a:lnTo>
                <a:close/>
              </a:path>
            </a:pathLst>
          </a:custGeom>
          <a:blipFill>
            <a:blip r:embed="rId2"/>
            <a:stretch>
              <a:fillRect l="0" t="0" r="0" b="0"/>
            </a:stretch>
          </a:blipFill>
        </p:spPr>
      </p:sp>
      <p:sp>
        <p:nvSpPr>
          <p:cNvPr name="Freeform 10" id="10"/>
          <p:cNvSpPr/>
          <p:nvPr/>
        </p:nvSpPr>
        <p:spPr>
          <a:xfrm flipH="false" flipV="false" rot="0">
            <a:off x="3377419" y="4612119"/>
            <a:ext cx="1810925" cy="1810925"/>
          </a:xfrm>
          <a:custGeom>
            <a:avLst/>
            <a:gdLst/>
            <a:ahLst/>
            <a:cxnLst/>
            <a:rect r="r" b="b" t="t" l="l"/>
            <a:pathLst>
              <a:path h="1810925" w="1810925">
                <a:moveTo>
                  <a:pt x="0" y="0"/>
                </a:moveTo>
                <a:lnTo>
                  <a:pt x="1810925" y="0"/>
                </a:lnTo>
                <a:lnTo>
                  <a:pt x="1810925" y="1810926"/>
                </a:lnTo>
                <a:lnTo>
                  <a:pt x="0" y="1810926"/>
                </a:lnTo>
                <a:lnTo>
                  <a:pt x="0" y="0"/>
                </a:lnTo>
                <a:close/>
              </a:path>
            </a:pathLst>
          </a:custGeom>
          <a:blipFill>
            <a:blip r:embed="rId3"/>
            <a:stretch>
              <a:fillRect l="0" t="0" r="0" b="0"/>
            </a:stretch>
          </a:blipFill>
        </p:spPr>
      </p:sp>
      <p:sp>
        <p:nvSpPr>
          <p:cNvPr name="Freeform 11" id="11"/>
          <p:cNvSpPr/>
          <p:nvPr/>
        </p:nvSpPr>
        <p:spPr>
          <a:xfrm flipH="false" flipV="false" rot="0">
            <a:off x="12667417" y="4504614"/>
            <a:ext cx="2073811" cy="2073811"/>
          </a:xfrm>
          <a:custGeom>
            <a:avLst/>
            <a:gdLst/>
            <a:ahLst/>
            <a:cxnLst/>
            <a:rect r="r" b="b" t="t" l="l"/>
            <a:pathLst>
              <a:path h="2073811" w="2073811">
                <a:moveTo>
                  <a:pt x="0" y="0"/>
                </a:moveTo>
                <a:lnTo>
                  <a:pt x="2073811" y="0"/>
                </a:lnTo>
                <a:lnTo>
                  <a:pt x="2073811" y="2073811"/>
                </a:lnTo>
                <a:lnTo>
                  <a:pt x="0" y="2073811"/>
                </a:lnTo>
                <a:lnTo>
                  <a:pt x="0" y="0"/>
                </a:lnTo>
                <a:close/>
              </a:path>
            </a:pathLst>
          </a:custGeom>
          <a:blipFill>
            <a:blip r:embed="rId4"/>
            <a:stretch>
              <a:fillRect l="0" t="0" r="0" b="0"/>
            </a:stretch>
          </a:blipFill>
        </p:spPr>
      </p:sp>
      <p:sp>
        <p:nvSpPr>
          <p:cNvPr name="Freeform 12" id="12"/>
          <p:cNvSpPr/>
          <p:nvPr/>
        </p:nvSpPr>
        <p:spPr>
          <a:xfrm flipH="false" flipV="false" rot="0">
            <a:off x="3942201" y="7282713"/>
            <a:ext cx="681361" cy="681361"/>
          </a:xfrm>
          <a:custGeom>
            <a:avLst/>
            <a:gdLst/>
            <a:ahLst/>
            <a:cxnLst/>
            <a:rect r="r" b="b" t="t" l="l"/>
            <a:pathLst>
              <a:path h="681361" w="681361">
                <a:moveTo>
                  <a:pt x="0" y="0"/>
                </a:moveTo>
                <a:lnTo>
                  <a:pt x="681361" y="0"/>
                </a:lnTo>
                <a:lnTo>
                  <a:pt x="681361" y="681361"/>
                </a:lnTo>
                <a:lnTo>
                  <a:pt x="0" y="681361"/>
                </a:lnTo>
                <a:lnTo>
                  <a:pt x="0" y="0"/>
                </a:lnTo>
                <a:close/>
              </a:path>
            </a:pathLst>
          </a:custGeom>
          <a:blipFill>
            <a:blip r:embed="rId5"/>
            <a:stretch>
              <a:fillRect l="0" t="0" r="0" b="0"/>
            </a:stretch>
          </a:blipFill>
        </p:spPr>
      </p:sp>
      <p:sp>
        <p:nvSpPr>
          <p:cNvPr name="TextBox 13" id="13"/>
          <p:cNvSpPr txBox="true"/>
          <p:nvPr/>
        </p:nvSpPr>
        <p:spPr>
          <a:xfrm rot="0">
            <a:off x="1419569" y="1029023"/>
            <a:ext cx="3936384"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과제 정의</a:t>
            </a:r>
          </a:p>
        </p:txBody>
      </p:sp>
      <p:sp>
        <p:nvSpPr>
          <p:cNvPr name="TextBox 14" id="14"/>
          <p:cNvSpPr txBox="true"/>
          <p:nvPr/>
        </p:nvSpPr>
        <p:spPr>
          <a:xfrm rot="0">
            <a:off x="1589714" y="2148324"/>
            <a:ext cx="13630440"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감소 고객의 구매 패턴을 파악하여  후 이를 유형화 하여 유형에 따른 해결책 제시</a:t>
            </a:r>
          </a:p>
        </p:txBody>
      </p:sp>
      <p:sp>
        <p:nvSpPr>
          <p:cNvPr name="TextBox 15" id="15"/>
          <p:cNvSpPr txBox="true"/>
          <p:nvPr/>
        </p:nvSpPr>
        <p:spPr>
          <a:xfrm rot="0">
            <a:off x="7638951" y="5121111"/>
            <a:ext cx="3010099" cy="947932"/>
          </a:xfrm>
          <a:prstGeom prst="rect">
            <a:avLst/>
          </a:prstGeom>
        </p:spPr>
        <p:txBody>
          <a:bodyPr anchor="t" rtlCol="false" tIns="0" lIns="0" bIns="0" rIns="0">
            <a:spAutoFit/>
          </a:bodyPr>
          <a:lstStyle/>
          <a:p>
            <a:pPr algn="ctr">
              <a:lnSpc>
                <a:spcPts val="3793"/>
              </a:lnSpc>
            </a:pPr>
            <a:r>
              <a:rPr lang="en-US" sz="3161">
                <a:solidFill>
                  <a:srgbClr val="12127D"/>
                </a:solidFill>
                <a:ea typeface="Tlab 돋움 미디움"/>
              </a:rPr>
              <a:t>감소 고객 </a:t>
            </a:r>
          </a:p>
          <a:p>
            <a:pPr algn="ctr" marL="0" indent="0" lvl="0">
              <a:lnSpc>
                <a:spcPts val="3793"/>
              </a:lnSpc>
              <a:spcBef>
                <a:spcPct val="0"/>
              </a:spcBef>
            </a:pPr>
            <a:r>
              <a:rPr lang="en-US" sz="3161">
                <a:solidFill>
                  <a:srgbClr val="12127D"/>
                </a:solidFill>
                <a:ea typeface="Tlab 돋움 미디움"/>
              </a:rPr>
              <a:t>패턴 파악</a:t>
            </a:r>
          </a:p>
        </p:txBody>
      </p:sp>
      <p:sp>
        <p:nvSpPr>
          <p:cNvPr name="TextBox 16" id="16"/>
          <p:cNvSpPr txBox="true"/>
          <p:nvPr/>
        </p:nvSpPr>
        <p:spPr>
          <a:xfrm rot="0">
            <a:off x="2098701" y="6489720"/>
            <a:ext cx="4368362" cy="469143"/>
          </a:xfrm>
          <a:prstGeom prst="rect">
            <a:avLst/>
          </a:prstGeom>
        </p:spPr>
        <p:txBody>
          <a:bodyPr anchor="t" rtlCol="false" tIns="0" lIns="0" bIns="0" rIns="0">
            <a:spAutoFit/>
          </a:bodyPr>
          <a:lstStyle/>
          <a:p>
            <a:pPr algn="ctr" marL="0" indent="0" lvl="0">
              <a:lnSpc>
                <a:spcPts val="3793"/>
              </a:lnSpc>
              <a:spcBef>
                <a:spcPct val="0"/>
              </a:spcBef>
            </a:pPr>
            <a:r>
              <a:rPr lang="en-US" sz="3161">
                <a:solidFill>
                  <a:srgbClr val="12127D"/>
                </a:solidFill>
                <a:ea typeface="Tlab 돋움 미디움"/>
              </a:rPr>
              <a:t>가격 이슈로 이탈하는 군집</a:t>
            </a:r>
          </a:p>
        </p:txBody>
      </p:sp>
      <p:sp>
        <p:nvSpPr>
          <p:cNvPr name="TextBox 17" id="17"/>
          <p:cNvSpPr txBox="true"/>
          <p:nvPr/>
        </p:nvSpPr>
        <p:spPr>
          <a:xfrm rot="0">
            <a:off x="11007724" y="6645100"/>
            <a:ext cx="5393197" cy="469143"/>
          </a:xfrm>
          <a:prstGeom prst="rect">
            <a:avLst/>
          </a:prstGeom>
        </p:spPr>
        <p:txBody>
          <a:bodyPr anchor="t" rtlCol="false" tIns="0" lIns="0" bIns="0" rIns="0">
            <a:spAutoFit/>
          </a:bodyPr>
          <a:lstStyle/>
          <a:p>
            <a:pPr algn="ctr" marL="0" indent="0" lvl="0">
              <a:lnSpc>
                <a:spcPts val="3793"/>
              </a:lnSpc>
              <a:spcBef>
                <a:spcPct val="0"/>
              </a:spcBef>
            </a:pPr>
            <a:r>
              <a:rPr lang="en-US" sz="3161">
                <a:solidFill>
                  <a:srgbClr val="12127D"/>
                </a:solidFill>
                <a:ea typeface="Tlab 돋움 미디움"/>
              </a:rPr>
              <a:t>물가 상승 이슈로 이탈하는 군집</a:t>
            </a:r>
          </a:p>
        </p:txBody>
      </p:sp>
      <p:sp>
        <p:nvSpPr>
          <p:cNvPr name="Freeform 18" id="18"/>
          <p:cNvSpPr/>
          <p:nvPr/>
        </p:nvSpPr>
        <p:spPr>
          <a:xfrm flipH="false" flipV="false" rot="0">
            <a:off x="13363642" y="7282713"/>
            <a:ext cx="681361" cy="681361"/>
          </a:xfrm>
          <a:custGeom>
            <a:avLst/>
            <a:gdLst/>
            <a:ahLst/>
            <a:cxnLst/>
            <a:rect r="r" b="b" t="t" l="l"/>
            <a:pathLst>
              <a:path h="681361" w="681361">
                <a:moveTo>
                  <a:pt x="0" y="0"/>
                </a:moveTo>
                <a:lnTo>
                  <a:pt x="681361" y="0"/>
                </a:lnTo>
                <a:lnTo>
                  <a:pt x="681361" y="681361"/>
                </a:lnTo>
                <a:lnTo>
                  <a:pt x="0" y="681361"/>
                </a:lnTo>
                <a:lnTo>
                  <a:pt x="0" y="0"/>
                </a:lnTo>
                <a:close/>
              </a:path>
            </a:pathLst>
          </a:custGeom>
          <a:blipFill>
            <a:blip r:embed="rId5"/>
            <a:stretch>
              <a:fillRect l="0" t="0" r="0" b="0"/>
            </a:stretch>
          </a:blipFill>
        </p:spPr>
      </p:sp>
      <p:sp>
        <p:nvSpPr>
          <p:cNvPr name="TextBox 19" id="19"/>
          <p:cNvSpPr txBox="true"/>
          <p:nvPr/>
        </p:nvSpPr>
        <p:spPr>
          <a:xfrm rot="0">
            <a:off x="2098701" y="8363087"/>
            <a:ext cx="4368362" cy="523838"/>
          </a:xfrm>
          <a:prstGeom prst="rect">
            <a:avLst/>
          </a:prstGeom>
        </p:spPr>
        <p:txBody>
          <a:bodyPr anchor="t" rtlCol="false" tIns="0" lIns="0" bIns="0" rIns="0">
            <a:spAutoFit/>
          </a:bodyPr>
          <a:lstStyle/>
          <a:p>
            <a:pPr algn="ctr" marL="0" indent="0" lvl="0">
              <a:lnSpc>
                <a:spcPts val="4273"/>
              </a:lnSpc>
              <a:spcBef>
                <a:spcPct val="0"/>
              </a:spcBef>
            </a:pPr>
            <a:r>
              <a:rPr lang="en-US" sz="3561">
                <a:solidFill>
                  <a:srgbClr val="12127D"/>
                </a:solidFill>
                <a:ea typeface="Tlab 돋움 미디움"/>
              </a:rPr>
              <a:t>다른 저렴한 제품 추천</a:t>
            </a:r>
          </a:p>
        </p:txBody>
      </p:sp>
      <p:sp>
        <p:nvSpPr>
          <p:cNvPr name="TextBox 20" id="20"/>
          <p:cNvSpPr txBox="true"/>
          <p:nvPr/>
        </p:nvSpPr>
        <p:spPr>
          <a:xfrm rot="0">
            <a:off x="11520142" y="8363087"/>
            <a:ext cx="4368362" cy="1057201"/>
          </a:xfrm>
          <a:prstGeom prst="rect">
            <a:avLst/>
          </a:prstGeom>
        </p:spPr>
        <p:txBody>
          <a:bodyPr anchor="t" rtlCol="false" tIns="0" lIns="0" bIns="0" rIns="0">
            <a:spAutoFit/>
          </a:bodyPr>
          <a:lstStyle/>
          <a:p>
            <a:pPr algn="ctr">
              <a:lnSpc>
                <a:spcPts val="4273"/>
              </a:lnSpc>
            </a:pPr>
            <a:r>
              <a:rPr lang="en-US" sz="3561">
                <a:solidFill>
                  <a:srgbClr val="12127D"/>
                </a:solidFill>
                <a:ea typeface="Tlab 돋움 미디움"/>
              </a:rPr>
              <a:t>유통 경로 간소화로 </a:t>
            </a:r>
          </a:p>
          <a:p>
            <a:pPr algn="ctr" marL="0" indent="0" lvl="0">
              <a:lnSpc>
                <a:spcPts val="4273"/>
              </a:lnSpc>
              <a:spcBef>
                <a:spcPct val="0"/>
              </a:spcBef>
            </a:pPr>
            <a:r>
              <a:rPr lang="en-US" sz="3561">
                <a:solidFill>
                  <a:srgbClr val="12127D"/>
                </a:solidFill>
                <a:ea typeface="Tlab 돋움 미디움"/>
              </a:rPr>
              <a:t>가격 잡기</a:t>
            </a:r>
          </a:p>
        </p:txBody>
      </p:sp>
      <p:sp>
        <p:nvSpPr>
          <p:cNvPr name="TextBox 21" id="2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 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035954" y="-610967"/>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r>
                <a:rPr lang="en-US" sz="2400">
                  <a:solidFill>
                    <a:srgbClr val="2B2B76"/>
                  </a:solidFill>
                  <a:latin typeface="Nanum Square Bold"/>
                </a:rPr>
                <a:t> </a:t>
              </a:r>
            </a:p>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032622" y="2071688"/>
            <a:ext cx="9813829"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555266" y="3044916"/>
            <a:ext cx="5513200" cy="5885547"/>
          </a:xfrm>
          <a:custGeom>
            <a:avLst/>
            <a:gdLst/>
            <a:ahLst/>
            <a:cxnLst/>
            <a:rect r="r" b="b" t="t" l="l"/>
            <a:pathLst>
              <a:path h="5885547" w="5513200">
                <a:moveTo>
                  <a:pt x="0" y="0"/>
                </a:moveTo>
                <a:lnTo>
                  <a:pt x="5513200" y="0"/>
                </a:lnTo>
                <a:lnTo>
                  <a:pt x="5513200" y="5885548"/>
                </a:lnTo>
                <a:lnTo>
                  <a:pt x="0" y="5885548"/>
                </a:lnTo>
                <a:lnTo>
                  <a:pt x="0" y="0"/>
                </a:lnTo>
                <a:close/>
              </a:path>
            </a:pathLst>
          </a:custGeom>
          <a:blipFill>
            <a:blip r:embed="rId2"/>
            <a:stretch>
              <a:fillRect l="0" t="0" r="-22098" b="-29396"/>
            </a:stretch>
          </a:blipFill>
        </p:spPr>
      </p:sp>
      <p:sp>
        <p:nvSpPr>
          <p:cNvPr name="Freeform 10" id="10"/>
          <p:cNvSpPr/>
          <p:nvPr/>
        </p:nvSpPr>
        <p:spPr>
          <a:xfrm flipH="false" flipV="false" rot="0">
            <a:off x="7020572" y="3044916"/>
            <a:ext cx="4692240" cy="5602515"/>
          </a:xfrm>
          <a:custGeom>
            <a:avLst/>
            <a:gdLst/>
            <a:ahLst/>
            <a:cxnLst/>
            <a:rect r="r" b="b" t="t" l="l"/>
            <a:pathLst>
              <a:path h="5602515" w="4692240">
                <a:moveTo>
                  <a:pt x="0" y="0"/>
                </a:moveTo>
                <a:lnTo>
                  <a:pt x="4692240" y="0"/>
                </a:lnTo>
                <a:lnTo>
                  <a:pt x="4692240" y="5602516"/>
                </a:lnTo>
                <a:lnTo>
                  <a:pt x="0" y="5602516"/>
                </a:lnTo>
                <a:lnTo>
                  <a:pt x="0" y="0"/>
                </a:lnTo>
                <a:close/>
              </a:path>
            </a:pathLst>
          </a:custGeom>
          <a:blipFill>
            <a:blip r:embed="rId3"/>
            <a:stretch>
              <a:fillRect l="0" t="0" r="-31869" b="-44838"/>
            </a:stretch>
          </a:blipFill>
        </p:spPr>
      </p:sp>
      <p:sp>
        <p:nvSpPr>
          <p:cNvPr name="Freeform 11" id="11"/>
          <p:cNvSpPr/>
          <p:nvPr/>
        </p:nvSpPr>
        <p:spPr>
          <a:xfrm flipH="false" flipV="false" rot="0">
            <a:off x="12664919" y="2891248"/>
            <a:ext cx="5067815" cy="5909852"/>
          </a:xfrm>
          <a:custGeom>
            <a:avLst/>
            <a:gdLst/>
            <a:ahLst/>
            <a:cxnLst/>
            <a:rect r="r" b="b" t="t" l="l"/>
            <a:pathLst>
              <a:path h="5909852" w="5067815">
                <a:moveTo>
                  <a:pt x="0" y="0"/>
                </a:moveTo>
                <a:lnTo>
                  <a:pt x="5067815" y="0"/>
                </a:lnTo>
                <a:lnTo>
                  <a:pt x="5067815" y="5909852"/>
                </a:lnTo>
                <a:lnTo>
                  <a:pt x="0" y="5909852"/>
                </a:lnTo>
                <a:lnTo>
                  <a:pt x="0" y="0"/>
                </a:lnTo>
                <a:close/>
              </a:path>
            </a:pathLst>
          </a:custGeom>
          <a:blipFill>
            <a:blip r:embed="rId4"/>
            <a:stretch>
              <a:fillRect l="0" t="0" r="0" b="0"/>
            </a:stretch>
          </a:blipFill>
        </p:spPr>
      </p:sp>
      <p:sp>
        <p:nvSpPr>
          <p:cNvPr name="TextBox 12" id="12"/>
          <p:cNvSpPr txBox="true"/>
          <p:nvPr/>
        </p:nvSpPr>
        <p:spPr>
          <a:xfrm rot="0">
            <a:off x="1197897" y="1000125"/>
            <a:ext cx="761672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구매패턴 변수 설정</a:t>
            </a:r>
          </a:p>
        </p:txBody>
      </p:sp>
      <p:sp>
        <p:nvSpPr>
          <p:cNvPr name="TextBox 13" id="13"/>
          <p:cNvSpPr txBox="true"/>
          <p:nvPr/>
        </p:nvSpPr>
        <p:spPr>
          <a:xfrm rot="0">
            <a:off x="6377977" y="2076450"/>
            <a:ext cx="2436646" cy="514313"/>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순등급, 변동율</a:t>
            </a:r>
          </a:p>
        </p:txBody>
      </p:sp>
      <p:sp>
        <p:nvSpPr>
          <p:cNvPr name="TextBox 14" id="14"/>
          <p:cNvSpPr txBox="true"/>
          <p:nvPr/>
        </p:nvSpPr>
        <p:spPr>
          <a:xfrm rot="0">
            <a:off x="747630" y="9201150"/>
            <a:ext cx="5128473" cy="514350"/>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매출 기준으로 4등분해 1~4등급</a:t>
            </a:r>
          </a:p>
        </p:txBody>
      </p:sp>
      <p:sp>
        <p:nvSpPr>
          <p:cNvPr name="TextBox 15" id="15"/>
          <p:cNvSpPr txBox="true"/>
          <p:nvPr/>
        </p:nvSpPr>
        <p:spPr>
          <a:xfrm rot="0">
            <a:off x="6682356" y="8753475"/>
            <a:ext cx="5447295" cy="1002160"/>
          </a:xfrm>
          <a:prstGeom prst="rect">
            <a:avLst/>
          </a:prstGeom>
        </p:spPr>
        <p:txBody>
          <a:bodyPr anchor="t" rtlCol="false" tIns="0" lIns="0" bIns="0" rIns="0">
            <a:spAutoFit/>
          </a:bodyPr>
          <a:lstStyle/>
          <a:p>
            <a:pPr algn="ctr">
              <a:lnSpc>
                <a:spcPts val="4071"/>
              </a:lnSpc>
            </a:pPr>
            <a:r>
              <a:rPr lang="en-US" sz="2908">
                <a:solidFill>
                  <a:srgbClr val="CF2025"/>
                </a:solidFill>
                <a:ea typeface="Tlab 돋움 미디움"/>
              </a:rPr>
              <a:t>순등급</a:t>
            </a:r>
          </a:p>
          <a:p>
            <a:pPr algn="ctr">
              <a:lnSpc>
                <a:spcPts val="4071"/>
              </a:lnSpc>
              <a:spcBef>
                <a:spcPct val="0"/>
              </a:spcBef>
            </a:pPr>
            <a:r>
              <a:rPr lang="en-US" sz="2908">
                <a:solidFill>
                  <a:srgbClr val="12127D"/>
                </a:solidFill>
                <a:latin typeface="Tlab 돋움 미디움"/>
              </a:rPr>
              <a:t>(ex. 2-&gt;4-&gt;3 이면, 순등급은 -1)</a:t>
            </a:r>
          </a:p>
        </p:txBody>
      </p:sp>
      <p:sp>
        <p:nvSpPr>
          <p:cNvPr name="TextBox 16" id="16"/>
          <p:cNvSpPr txBox="true"/>
          <p:nvPr/>
        </p:nvSpPr>
        <p:spPr>
          <a:xfrm rot="0">
            <a:off x="12723908" y="8753475"/>
            <a:ext cx="4949837" cy="1002160"/>
          </a:xfrm>
          <a:prstGeom prst="rect">
            <a:avLst/>
          </a:prstGeom>
        </p:spPr>
        <p:txBody>
          <a:bodyPr anchor="t" rtlCol="false" tIns="0" lIns="0" bIns="0" rIns="0">
            <a:spAutoFit/>
          </a:bodyPr>
          <a:lstStyle/>
          <a:p>
            <a:pPr algn="ctr">
              <a:lnSpc>
                <a:spcPts val="4071"/>
              </a:lnSpc>
            </a:pPr>
            <a:r>
              <a:rPr lang="en-US" sz="2908">
                <a:solidFill>
                  <a:srgbClr val="CF2025"/>
                </a:solidFill>
                <a:ea typeface="Tlab 돋움 미디움"/>
              </a:rPr>
              <a:t>변동율</a:t>
            </a:r>
          </a:p>
          <a:p>
            <a:pPr algn="ctr">
              <a:lnSpc>
                <a:spcPts val="4071"/>
              </a:lnSpc>
              <a:spcBef>
                <a:spcPct val="0"/>
              </a:spcBef>
            </a:pPr>
            <a:r>
              <a:rPr lang="en-US" sz="2908">
                <a:solidFill>
                  <a:srgbClr val="12127D"/>
                </a:solidFill>
                <a:latin typeface="Tlab 돋움 미디움"/>
              </a:rPr>
              <a:t>(ex. 2-&gt;4-&gt;3 이면, 변동율 3)</a:t>
            </a:r>
          </a:p>
        </p:txBody>
      </p:sp>
      <p:sp>
        <p:nvSpPr>
          <p:cNvPr name="TextBox 17" id="17"/>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24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57051"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214793" y="2119312"/>
            <a:ext cx="9136172" cy="0"/>
          </a:xfrm>
          <a:prstGeom prst="line">
            <a:avLst/>
          </a:prstGeom>
          <a:ln cap="flat" w="28575">
            <a:solidFill>
              <a:srgbClr val="FFFFFF"/>
            </a:solidFill>
            <a:prstDash val="solid"/>
            <a:headEnd type="none" len="sm" w="sm"/>
            <a:tailEnd type="none" len="sm" w="sm"/>
          </a:ln>
        </p:spPr>
      </p:sp>
      <p:sp>
        <p:nvSpPr>
          <p:cNvPr name="TextBox 9" id="9"/>
          <p:cNvSpPr txBox="true"/>
          <p:nvPr/>
        </p:nvSpPr>
        <p:spPr>
          <a:xfrm rot="0">
            <a:off x="1346173" y="962025"/>
            <a:ext cx="7496919"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구매패턴 변수 설정</a:t>
            </a:r>
          </a:p>
        </p:txBody>
      </p:sp>
      <p:sp>
        <p:nvSpPr>
          <p:cNvPr name="TextBox 10" id="10"/>
          <p:cNvSpPr txBox="true"/>
          <p:nvPr/>
        </p:nvSpPr>
        <p:spPr>
          <a:xfrm rot="0">
            <a:off x="9077325" y="1590675"/>
            <a:ext cx="1995549"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비중, 빈도수</a:t>
            </a:r>
          </a:p>
        </p:txBody>
      </p:sp>
      <p:grpSp>
        <p:nvGrpSpPr>
          <p:cNvPr name="Group 11" id="11"/>
          <p:cNvGrpSpPr/>
          <p:nvPr/>
        </p:nvGrpSpPr>
        <p:grpSpPr>
          <a:xfrm rot="0">
            <a:off x="653466" y="2774464"/>
            <a:ext cx="12767322" cy="6801831"/>
            <a:chOff x="0" y="0"/>
            <a:chExt cx="17023096" cy="9069108"/>
          </a:xfrm>
        </p:grpSpPr>
        <p:sp>
          <p:nvSpPr>
            <p:cNvPr name="Freeform 12" id="12"/>
            <p:cNvSpPr/>
            <p:nvPr/>
          </p:nvSpPr>
          <p:spPr>
            <a:xfrm flipH="false" flipV="false" rot="0">
              <a:off x="0" y="0"/>
              <a:ext cx="8037030" cy="9069108"/>
            </a:xfrm>
            <a:custGeom>
              <a:avLst/>
              <a:gdLst/>
              <a:ahLst/>
              <a:cxnLst/>
              <a:rect r="r" b="b" t="t" l="l"/>
              <a:pathLst>
                <a:path h="9069108" w="8037030">
                  <a:moveTo>
                    <a:pt x="0" y="0"/>
                  </a:moveTo>
                  <a:lnTo>
                    <a:pt x="8037030" y="0"/>
                  </a:lnTo>
                  <a:lnTo>
                    <a:pt x="8037030" y="9069108"/>
                  </a:lnTo>
                  <a:lnTo>
                    <a:pt x="0" y="9069108"/>
                  </a:lnTo>
                  <a:lnTo>
                    <a:pt x="0" y="0"/>
                  </a:lnTo>
                  <a:close/>
                </a:path>
              </a:pathLst>
            </a:custGeom>
            <a:blipFill>
              <a:blip r:embed="rId2"/>
              <a:stretch>
                <a:fillRect l="0" t="0" r="0" b="0"/>
              </a:stretch>
            </a:blipFill>
          </p:spPr>
        </p:sp>
        <p:sp>
          <p:nvSpPr>
            <p:cNvPr name="TextBox 13" id="13"/>
            <p:cNvSpPr txBox="true"/>
            <p:nvPr/>
          </p:nvSpPr>
          <p:spPr>
            <a:xfrm rot="0">
              <a:off x="8367536" y="-57150"/>
              <a:ext cx="8655560" cy="1377950"/>
            </a:xfrm>
            <a:prstGeom prst="rect">
              <a:avLst/>
            </a:prstGeom>
          </p:spPr>
          <p:txBody>
            <a:bodyPr anchor="t" rtlCol="false" tIns="0" lIns="0" bIns="0" rIns="0">
              <a:spAutoFit/>
            </a:bodyPr>
            <a:lstStyle/>
            <a:p>
              <a:pPr>
                <a:lnSpc>
                  <a:spcPts val="4200"/>
                </a:lnSpc>
              </a:pPr>
              <a:r>
                <a:rPr lang="en-US" sz="3000">
                  <a:solidFill>
                    <a:srgbClr val="FFFFFF"/>
                  </a:solidFill>
                  <a:ea typeface="Tlab 돋움 미디움"/>
                </a:rPr>
                <a:t>고객이 1년간 구매한 상품을 기준으로 </a:t>
              </a:r>
            </a:p>
            <a:p>
              <a:pPr>
                <a:lnSpc>
                  <a:spcPts val="4200"/>
                </a:lnSpc>
                <a:spcBef>
                  <a:spcPct val="0"/>
                </a:spcBef>
              </a:pPr>
              <a:r>
                <a:rPr lang="en-US" sz="3000">
                  <a:solidFill>
                    <a:srgbClr val="FFFFFF"/>
                  </a:solidFill>
                  <a:ea typeface="Tlab 돋움 미디움"/>
                </a:rPr>
                <a:t>각 상품별 비중 계산</a:t>
              </a:r>
            </a:p>
          </p:txBody>
        </p:sp>
      </p:grpSp>
      <p:grpSp>
        <p:nvGrpSpPr>
          <p:cNvPr name="Group 14" id="14"/>
          <p:cNvGrpSpPr/>
          <p:nvPr/>
        </p:nvGrpSpPr>
        <p:grpSpPr>
          <a:xfrm rot="0">
            <a:off x="11322241" y="3269764"/>
            <a:ext cx="6258515" cy="6573250"/>
            <a:chOff x="0" y="0"/>
            <a:chExt cx="8344687" cy="8764333"/>
          </a:xfrm>
        </p:grpSpPr>
        <p:sp>
          <p:nvSpPr>
            <p:cNvPr name="Freeform 15" id="15"/>
            <p:cNvSpPr/>
            <p:nvPr/>
          </p:nvSpPr>
          <p:spPr>
            <a:xfrm flipH="false" flipV="false" rot="0">
              <a:off x="0" y="0"/>
              <a:ext cx="8344687" cy="7443533"/>
            </a:xfrm>
            <a:custGeom>
              <a:avLst/>
              <a:gdLst/>
              <a:ahLst/>
              <a:cxnLst/>
              <a:rect r="r" b="b" t="t" l="l"/>
              <a:pathLst>
                <a:path h="7443533" w="8344687">
                  <a:moveTo>
                    <a:pt x="0" y="0"/>
                  </a:moveTo>
                  <a:lnTo>
                    <a:pt x="8344687" y="0"/>
                  </a:lnTo>
                  <a:lnTo>
                    <a:pt x="8344687" y="7443533"/>
                  </a:lnTo>
                  <a:lnTo>
                    <a:pt x="0" y="7443533"/>
                  </a:lnTo>
                  <a:lnTo>
                    <a:pt x="0" y="0"/>
                  </a:lnTo>
                  <a:close/>
                </a:path>
              </a:pathLst>
            </a:custGeom>
            <a:blipFill>
              <a:blip r:embed="rId3"/>
              <a:stretch>
                <a:fillRect l="0" t="0" r="0" b="0"/>
              </a:stretch>
            </a:blipFill>
          </p:spPr>
        </p:sp>
        <p:sp>
          <p:nvSpPr>
            <p:cNvPr name="TextBox 16" id="16"/>
            <p:cNvSpPr txBox="true"/>
            <p:nvPr/>
          </p:nvSpPr>
          <p:spPr>
            <a:xfrm rot="0">
              <a:off x="214304" y="7386383"/>
              <a:ext cx="7916078" cy="1377950"/>
            </a:xfrm>
            <a:prstGeom prst="rect">
              <a:avLst/>
            </a:prstGeom>
          </p:spPr>
          <p:txBody>
            <a:bodyPr anchor="t" rtlCol="false" tIns="0" lIns="0" bIns="0" rIns="0">
              <a:spAutoFit/>
            </a:bodyPr>
            <a:lstStyle/>
            <a:p>
              <a:pPr>
                <a:lnSpc>
                  <a:spcPts val="4200"/>
                </a:lnSpc>
              </a:pPr>
              <a:r>
                <a:rPr lang="en-US" sz="3000">
                  <a:solidFill>
                    <a:srgbClr val="FFFFFF"/>
                  </a:solidFill>
                  <a:ea typeface="Tlab 돋움 미디움"/>
                </a:rPr>
                <a:t>고객이 1년간 구매한 상품을 기준으로 </a:t>
              </a:r>
            </a:p>
            <a:p>
              <a:pPr>
                <a:lnSpc>
                  <a:spcPts val="4200"/>
                </a:lnSpc>
                <a:spcBef>
                  <a:spcPct val="0"/>
                </a:spcBef>
              </a:pPr>
              <a:r>
                <a:rPr lang="en-US" sz="3000">
                  <a:solidFill>
                    <a:srgbClr val="FFFFFF"/>
                  </a:solidFill>
                  <a:ea typeface="Tlab 돋움 미디움"/>
                </a:rPr>
                <a:t>각 상품의 빈도수 증감 계산</a:t>
              </a:r>
            </a:p>
          </p:txBody>
        </p:sp>
      </p:grpSp>
      <p:sp>
        <p:nvSpPr>
          <p:cNvPr name="TextBox 17" id="17"/>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25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57051"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214793" y="2119312"/>
            <a:ext cx="9136172" cy="0"/>
          </a:xfrm>
          <a:prstGeom prst="line">
            <a:avLst/>
          </a:prstGeom>
          <a:ln cap="flat" w="28575">
            <a:solidFill>
              <a:srgbClr val="FFFFFF"/>
            </a:solidFill>
            <a:prstDash val="solid"/>
            <a:headEnd type="none" len="sm" w="sm"/>
            <a:tailEnd type="none" len="sm" w="sm"/>
          </a:ln>
        </p:spPr>
      </p:sp>
      <p:sp>
        <p:nvSpPr>
          <p:cNvPr name="Freeform 9" id="9"/>
          <p:cNvSpPr/>
          <p:nvPr/>
        </p:nvSpPr>
        <p:spPr>
          <a:xfrm flipH="false" flipV="false" rot="0">
            <a:off x="593933" y="2646778"/>
            <a:ext cx="8055778" cy="7039409"/>
          </a:xfrm>
          <a:custGeom>
            <a:avLst/>
            <a:gdLst/>
            <a:ahLst/>
            <a:cxnLst/>
            <a:rect r="r" b="b" t="t" l="l"/>
            <a:pathLst>
              <a:path h="7039409" w="8055778">
                <a:moveTo>
                  <a:pt x="0" y="0"/>
                </a:moveTo>
                <a:lnTo>
                  <a:pt x="8055778" y="0"/>
                </a:lnTo>
                <a:lnTo>
                  <a:pt x="8055778" y="7039409"/>
                </a:lnTo>
                <a:lnTo>
                  <a:pt x="0" y="7039409"/>
                </a:lnTo>
                <a:lnTo>
                  <a:pt x="0" y="0"/>
                </a:lnTo>
                <a:close/>
              </a:path>
            </a:pathLst>
          </a:custGeom>
          <a:blipFill>
            <a:blip r:embed="rId2"/>
            <a:stretch>
              <a:fillRect l="0" t="0" r="-17406" b="-37989"/>
            </a:stretch>
          </a:blipFill>
        </p:spPr>
      </p:sp>
      <p:sp>
        <p:nvSpPr>
          <p:cNvPr name="TextBox 10" id="10"/>
          <p:cNvSpPr txBox="true"/>
          <p:nvPr/>
        </p:nvSpPr>
        <p:spPr>
          <a:xfrm rot="0">
            <a:off x="1346173" y="962025"/>
            <a:ext cx="7496919"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구매패턴 변수 설정</a:t>
            </a:r>
          </a:p>
        </p:txBody>
      </p:sp>
      <p:sp>
        <p:nvSpPr>
          <p:cNvPr name="TextBox 11" id="11"/>
          <p:cNvSpPr txBox="true"/>
          <p:nvPr/>
        </p:nvSpPr>
        <p:spPr>
          <a:xfrm rot="0">
            <a:off x="9077325" y="1590675"/>
            <a:ext cx="1995549"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총정리</a:t>
            </a:r>
          </a:p>
        </p:txBody>
      </p:sp>
      <p:sp>
        <p:nvSpPr>
          <p:cNvPr name="TextBox 12" id="12"/>
          <p:cNvSpPr txBox="true"/>
          <p:nvPr/>
        </p:nvSpPr>
        <p:spPr>
          <a:xfrm rot="0">
            <a:off x="9144000" y="2607897"/>
            <a:ext cx="8652695"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ea typeface="Tlab 돋움 미디움"/>
              </a:rPr>
              <a:t>속성정보</a:t>
            </a:r>
          </a:p>
          <a:p>
            <a:pPr marL="647700" indent="-323850" lvl="1">
              <a:lnSpc>
                <a:spcPts val="4200"/>
              </a:lnSpc>
              <a:spcBef>
                <a:spcPct val="0"/>
              </a:spcBef>
              <a:buFont typeface="Arial"/>
              <a:buChar char="•"/>
            </a:pPr>
            <a:r>
              <a:rPr lang="en-US" sz="3000">
                <a:solidFill>
                  <a:srgbClr val="FFFFFF"/>
                </a:solidFill>
                <a:ea typeface="Tlab 돋움 미디움"/>
              </a:rPr>
              <a:t>고객번호 / 연령대 / 성별 / 거주지역 / 시간대 _5개</a:t>
            </a:r>
          </a:p>
        </p:txBody>
      </p:sp>
      <p:sp>
        <p:nvSpPr>
          <p:cNvPr name="TextBox 13" id="13"/>
          <p:cNvSpPr txBox="true"/>
          <p:nvPr/>
        </p:nvSpPr>
        <p:spPr>
          <a:xfrm rot="0">
            <a:off x="9144000" y="3836670"/>
            <a:ext cx="8652695" cy="5421630"/>
          </a:xfrm>
          <a:prstGeom prst="rect">
            <a:avLst/>
          </a:prstGeom>
        </p:spPr>
        <p:txBody>
          <a:bodyPr anchor="t" rtlCol="false" tIns="0" lIns="0" bIns="0" rIns="0">
            <a:spAutoFit/>
          </a:bodyPr>
          <a:lstStyle/>
          <a:p>
            <a:pPr algn="just" marL="647700" indent="-323850" lvl="1">
              <a:lnSpc>
                <a:spcPts val="5460"/>
              </a:lnSpc>
              <a:buFont typeface="Arial"/>
              <a:buChar char="•"/>
            </a:pPr>
            <a:r>
              <a:rPr lang="en-US" sz="3000">
                <a:solidFill>
                  <a:srgbClr val="FFFFFF"/>
                </a:solidFill>
                <a:ea typeface="Tlab 돋움 미디움"/>
              </a:rPr>
              <a:t>구매패턴 변수 정리</a:t>
            </a:r>
          </a:p>
          <a:p>
            <a:pPr algn="just" marL="647700" indent="-323850" lvl="1">
              <a:lnSpc>
                <a:spcPts val="5460"/>
              </a:lnSpc>
              <a:buFont typeface="Arial"/>
              <a:buChar char="•"/>
            </a:pPr>
            <a:r>
              <a:rPr lang="en-US" sz="3000">
                <a:solidFill>
                  <a:srgbClr val="FFFFFF"/>
                </a:solidFill>
                <a:latin typeface="Tlab 돋움 미디움"/>
              </a:rPr>
              <a:t>11개의 카테고리 순등급 / 변동율 _22개</a:t>
            </a:r>
          </a:p>
          <a:p>
            <a:pPr algn="just" marL="647700" indent="-323850" lvl="1">
              <a:lnSpc>
                <a:spcPts val="5460"/>
              </a:lnSpc>
              <a:buFont typeface="Arial"/>
              <a:buChar char="•"/>
            </a:pPr>
            <a:r>
              <a:rPr lang="en-US" sz="3000">
                <a:solidFill>
                  <a:srgbClr val="FFFFFF"/>
                </a:solidFill>
                <a:ea typeface="Tlab 돋움 미디움"/>
              </a:rPr>
              <a:t>저가, 중가, 고가 카테고리 순등급 / 변동율 _66개</a:t>
            </a:r>
          </a:p>
          <a:p>
            <a:pPr algn="just" marL="647700" indent="-323850" lvl="1">
              <a:lnSpc>
                <a:spcPts val="5460"/>
              </a:lnSpc>
              <a:buFont typeface="Arial"/>
              <a:buChar char="•"/>
            </a:pPr>
            <a:r>
              <a:rPr lang="en-US" sz="3000">
                <a:solidFill>
                  <a:srgbClr val="FFFFFF"/>
                </a:solidFill>
                <a:ea typeface="Tlab 돋움 미디움"/>
              </a:rPr>
              <a:t>제휴사  A,B,C,D 순등급 _4개</a:t>
            </a:r>
          </a:p>
          <a:p>
            <a:pPr algn="just" marL="647700" indent="-323850" lvl="1">
              <a:lnSpc>
                <a:spcPts val="5460"/>
              </a:lnSpc>
              <a:buFont typeface="Arial"/>
              <a:buChar char="•"/>
            </a:pPr>
            <a:r>
              <a:rPr lang="en-US" sz="3000">
                <a:solidFill>
                  <a:srgbClr val="FFFFFF"/>
                </a:solidFill>
                <a:latin typeface="Tlab 돋움 미디움"/>
              </a:rPr>
              <a:t>11개의 카테고리 비중 _11개</a:t>
            </a:r>
          </a:p>
          <a:p>
            <a:pPr algn="just" marL="647700" indent="-323850" lvl="1">
              <a:lnSpc>
                <a:spcPts val="5460"/>
              </a:lnSpc>
              <a:buFont typeface="Arial"/>
              <a:buChar char="•"/>
            </a:pPr>
            <a:r>
              <a:rPr lang="en-US" sz="3000">
                <a:solidFill>
                  <a:srgbClr val="FFFFFF"/>
                </a:solidFill>
                <a:ea typeface="Tlab 돋움 미디움"/>
              </a:rPr>
              <a:t>선매품, 일상품, 사치품, 저가, 중가, 고가 카테고리 비중 / 순등급 / 변동율 _18개</a:t>
            </a:r>
          </a:p>
          <a:p>
            <a:pPr algn="just" marL="647700" indent="-323850" lvl="1">
              <a:lnSpc>
                <a:spcPts val="5460"/>
              </a:lnSpc>
              <a:buFont typeface="Arial"/>
              <a:buChar char="•"/>
            </a:pPr>
            <a:r>
              <a:rPr lang="en-US" sz="3000">
                <a:solidFill>
                  <a:srgbClr val="FFFFFF"/>
                </a:solidFill>
                <a:ea typeface="Tlab 돋움 미디움"/>
              </a:rPr>
              <a:t>전체 순등급, 변동율, 빈도증감 _3개</a:t>
            </a:r>
          </a:p>
        </p:txBody>
      </p:sp>
      <p:sp>
        <p:nvSpPr>
          <p:cNvPr name="TextBox 14" id="14"/>
          <p:cNvSpPr txBox="true"/>
          <p:nvPr/>
        </p:nvSpPr>
        <p:spPr>
          <a:xfrm rot="0">
            <a:off x="12472573" y="9324872"/>
            <a:ext cx="1995549"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ea typeface="Tlab 돋움 미디움"/>
              </a:rPr>
              <a:t>총 126개</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26 </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362200"/>
            <a:ext cx="10978824"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2406" y="1052512"/>
            <a:ext cx="8347025"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수행 절차 및 방법</a:t>
            </a:r>
          </a:p>
        </p:txBody>
      </p:sp>
      <p:sp>
        <p:nvSpPr>
          <p:cNvPr name="TextBox 10" id="10"/>
          <p:cNvSpPr txBox="true"/>
          <p:nvPr/>
        </p:nvSpPr>
        <p:spPr>
          <a:xfrm rot="0">
            <a:off x="1897455" y="2656831"/>
            <a:ext cx="7661977" cy="6308598"/>
          </a:xfrm>
          <a:prstGeom prst="rect">
            <a:avLst/>
          </a:prstGeom>
        </p:spPr>
        <p:txBody>
          <a:bodyPr anchor="t" rtlCol="false" tIns="0" lIns="0" bIns="0" rIns="0">
            <a:spAutoFit/>
          </a:bodyPr>
          <a:lstStyle/>
          <a:p>
            <a:pPr marL="1100271" indent="-550135" lvl="1">
              <a:lnSpc>
                <a:spcPts val="10141"/>
              </a:lnSpc>
              <a:buFont typeface="Arial"/>
              <a:buChar char="•"/>
            </a:pPr>
            <a:r>
              <a:rPr lang="en-US" sz="5096" spc="270">
                <a:solidFill>
                  <a:srgbClr val="FFFFFF"/>
                </a:solidFill>
                <a:ea typeface="TDTD평고딕"/>
              </a:rPr>
              <a:t>머신러닝 활용</a:t>
            </a:r>
          </a:p>
          <a:p>
            <a:pPr>
              <a:lnSpc>
                <a:spcPts val="10141"/>
              </a:lnSpc>
            </a:pPr>
            <a:r>
              <a:rPr lang="en-US" sz="5096" spc="270">
                <a:solidFill>
                  <a:srgbClr val="FFFFFF"/>
                </a:solidFill>
                <a:latin typeface="TDTD평고딕"/>
              </a:rPr>
              <a:t>   1) 분석데이터 소개</a:t>
            </a:r>
          </a:p>
          <a:p>
            <a:pPr>
              <a:lnSpc>
                <a:spcPts val="10141"/>
              </a:lnSpc>
            </a:pPr>
            <a:r>
              <a:rPr lang="en-US" sz="5096" spc="270">
                <a:solidFill>
                  <a:srgbClr val="FFFFFF"/>
                </a:solidFill>
                <a:latin typeface="TDTD평고딕"/>
              </a:rPr>
              <a:t>   2) 피쳐 간소화</a:t>
            </a:r>
          </a:p>
          <a:p>
            <a:pPr>
              <a:lnSpc>
                <a:spcPts val="10141"/>
              </a:lnSpc>
            </a:pPr>
            <a:r>
              <a:rPr lang="en-US" sz="5096" spc="270">
                <a:solidFill>
                  <a:srgbClr val="FFFFFF"/>
                </a:solidFill>
                <a:latin typeface="TDTD평고딕"/>
              </a:rPr>
              <a:t>   3) 모델링</a:t>
            </a:r>
          </a:p>
          <a:p>
            <a:pPr>
              <a:lnSpc>
                <a:spcPts val="10141"/>
              </a:lnSpc>
            </a:pPr>
            <a:r>
              <a:rPr lang="en-US" sz="5096" spc="270">
                <a:solidFill>
                  <a:srgbClr val="FFFFFF"/>
                </a:solidFill>
                <a:latin typeface="TDTD평고딕"/>
              </a:rPr>
              <a:t>   4) 정확도</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27 </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aphicFrame>
        <p:nvGraphicFramePr>
          <p:cNvPr name="Table 8" id="8"/>
          <p:cNvGraphicFramePr>
            <a:graphicFrameLocks noGrp="true"/>
          </p:cNvGraphicFramePr>
          <p:nvPr/>
        </p:nvGraphicFramePr>
        <p:xfrm>
          <a:off x="109968" y="3801263"/>
          <a:ext cx="18068063" cy="4999768"/>
        </p:xfrm>
        <a:graphic>
          <a:graphicData uri="http://schemas.openxmlformats.org/drawingml/2006/table">
            <a:tbl>
              <a:tblPr/>
              <a:tblGrid>
                <a:gridCol w="1553986"/>
                <a:gridCol w="2062216"/>
                <a:gridCol w="2241813"/>
                <a:gridCol w="2035008"/>
                <a:gridCol w="2035008"/>
                <a:gridCol w="2035008"/>
                <a:gridCol w="2035008"/>
                <a:gridCol w="2035008"/>
                <a:gridCol w="2035008"/>
              </a:tblGrid>
              <a:tr h="1223844">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14-1분기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14-2분기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14-3분기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14-4분기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15-1분기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15-2분기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15-3분기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15-4분기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328237">
                <a:tc>
                  <a:txBody>
                    <a:bodyPr anchor="t" rtlCol="false"/>
                    <a:lstStyle/>
                    <a:p>
                      <a:pPr algn="ctr">
                        <a:lnSpc>
                          <a:spcPts val="3640"/>
                        </a:lnSpc>
                        <a:defRPr/>
                      </a:pPr>
                      <a:r>
                        <a:rPr lang="en-US" sz="2600">
                          <a:solidFill>
                            <a:srgbClr val="12127D"/>
                          </a:solidFill>
                          <a:ea typeface="Tlab 돋움 미디움"/>
                        </a:rPr>
                        <a:t>트레인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23844">
                <a:tc>
                  <a:txBody>
                    <a:bodyPr anchor="t" rtlCol="false"/>
                    <a:lstStyle/>
                    <a:p>
                      <a:pPr algn="ctr">
                        <a:lnSpc>
                          <a:spcPts val="3640"/>
                        </a:lnSpc>
                        <a:defRPr/>
                      </a:pPr>
                      <a:r>
                        <a:rPr lang="en-US" sz="2600">
                          <a:solidFill>
                            <a:srgbClr val="12127D"/>
                          </a:solidFill>
                          <a:ea typeface="Tlab 돋움 미디움"/>
                        </a:rPr>
                        <a:t>벨류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23844">
                <a:tc>
                  <a:txBody>
                    <a:bodyPr anchor="t" rtlCol="false"/>
                    <a:lstStyle/>
                    <a:p>
                      <a:pPr algn="ctr">
                        <a:lnSpc>
                          <a:spcPts val="3640"/>
                        </a:lnSpc>
                        <a:defRPr/>
                      </a:pPr>
                      <a:r>
                        <a:rPr lang="en-US" sz="2600">
                          <a:solidFill>
                            <a:srgbClr val="12127D"/>
                          </a:solidFill>
                          <a:ea typeface="Tlab 돋움 미디움"/>
                        </a:rPr>
                        <a:t>테스트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9" id="9"/>
          <p:cNvSpPr/>
          <p:nvPr/>
        </p:nvSpPr>
        <p:spPr>
          <a:xfrm>
            <a:off x="1904701" y="5674703"/>
            <a:ext cx="9790749" cy="0"/>
          </a:xfrm>
          <a:prstGeom prst="line">
            <a:avLst/>
          </a:prstGeom>
          <a:ln cap="flat" w="228600">
            <a:solidFill>
              <a:srgbClr val="12127D"/>
            </a:solidFill>
            <a:prstDash val="solid"/>
            <a:headEnd type="none" len="sm" w="sm"/>
            <a:tailEnd type="triangle" len="med" w="lg"/>
          </a:ln>
        </p:spPr>
      </p:sp>
      <p:grpSp>
        <p:nvGrpSpPr>
          <p:cNvPr name="Group 10" id="10"/>
          <p:cNvGrpSpPr/>
          <p:nvPr/>
        </p:nvGrpSpPr>
        <p:grpSpPr>
          <a:xfrm rot="0">
            <a:off x="11878284" y="4775694"/>
            <a:ext cx="2573215" cy="1569418"/>
            <a:chOff x="0" y="0"/>
            <a:chExt cx="812800" cy="495731"/>
          </a:xfrm>
        </p:grpSpPr>
        <p:sp>
          <p:nvSpPr>
            <p:cNvPr name="Freeform 11" id="11"/>
            <p:cNvSpPr/>
            <p:nvPr/>
          </p:nvSpPr>
          <p:spPr>
            <a:xfrm flipH="false" flipV="false" rot="0">
              <a:off x="0" y="0"/>
              <a:ext cx="812800" cy="495731"/>
            </a:xfrm>
            <a:custGeom>
              <a:avLst/>
              <a:gdLst/>
              <a:ahLst/>
              <a:cxnLst/>
              <a:rect r="r" b="b" t="t" l="l"/>
              <a:pathLst>
                <a:path h="495731" w="812800">
                  <a:moveTo>
                    <a:pt x="406400" y="0"/>
                  </a:moveTo>
                  <a:lnTo>
                    <a:pt x="812800" y="247866"/>
                  </a:lnTo>
                  <a:lnTo>
                    <a:pt x="406400" y="495731"/>
                  </a:lnTo>
                  <a:lnTo>
                    <a:pt x="0" y="247866"/>
                  </a:lnTo>
                  <a:lnTo>
                    <a:pt x="406400" y="0"/>
                  </a:lnTo>
                  <a:close/>
                </a:path>
              </a:pathLst>
            </a:custGeom>
            <a:solidFill>
              <a:srgbClr val="12127D"/>
            </a:solidFill>
          </p:spPr>
        </p:sp>
        <p:sp>
          <p:nvSpPr>
            <p:cNvPr name="TextBox 12" id="12"/>
            <p:cNvSpPr txBox="true"/>
            <p:nvPr/>
          </p:nvSpPr>
          <p:spPr>
            <a:xfrm>
              <a:off x="139700" y="92075"/>
              <a:ext cx="533400" cy="581025"/>
            </a:xfrm>
            <a:prstGeom prst="rect">
              <a:avLst/>
            </a:prstGeom>
          </p:spPr>
          <p:txBody>
            <a:bodyPr anchor="ctr" rtlCol="false" tIns="50800" lIns="50800" bIns="50800" rIns="50800"/>
            <a:lstStyle/>
            <a:p>
              <a:pPr algn="ctr">
                <a:lnSpc>
                  <a:spcPts val="4059"/>
                </a:lnSpc>
              </a:pPr>
              <a:r>
                <a:rPr lang="en-US" sz="2899">
                  <a:solidFill>
                    <a:srgbClr val="FFFFFF"/>
                  </a:solidFill>
                  <a:ea typeface="Tlab 돋움 미디움"/>
                </a:rPr>
                <a:t>타겟 분기</a:t>
              </a:r>
            </a:p>
          </p:txBody>
        </p:sp>
      </p:grpSp>
      <p:sp>
        <p:nvSpPr>
          <p:cNvPr name="TextBox 13" id="13"/>
          <p:cNvSpPr txBox="true"/>
          <p:nvPr/>
        </p:nvSpPr>
        <p:spPr>
          <a:xfrm rot="0">
            <a:off x="5001528" y="5046090"/>
            <a:ext cx="2289168" cy="514313"/>
          </a:xfrm>
          <a:prstGeom prst="rect">
            <a:avLst/>
          </a:prstGeom>
        </p:spPr>
        <p:txBody>
          <a:bodyPr anchor="t" rtlCol="false" tIns="0" lIns="0" bIns="0" rIns="0">
            <a:spAutoFit/>
          </a:bodyPr>
          <a:lstStyle/>
          <a:p>
            <a:pPr>
              <a:lnSpc>
                <a:spcPts val="4200"/>
              </a:lnSpc>
              <a:spcBef>
                <a:spcPct val="0"/>
              </a:spcBef>
            </a:pPr>
            <a:r>
              <a:rPr lang="en-US" sz="3000">
                <a:solidFill>
                  <a:srgbClr val="CF2025"/>
                </a:solidFill>
                <a:ea typeface="Tlab 돋움 미디움"/>
              </a:rPr>
              <a:t>피쳐 기준 분기</a:t>
            </a:r>
          </a:p>
        </p:txBody>
      </p:sp>
      <p:sp>
        <p:nvSpPr>
          <p:cNvPr name="AutoShape 14" id="14"/>
          <p:cNvSpPr/>
          <p:nvPr/>
        </p:nvSpPr>
        <p:spPr>
          <a:xfrm>
            <a:off x="4017056" y="6964200"/>
            <a:ext cx="9790749" cy="0"/>
          </a:xfrm>
          <a:prstGeom prst="line">
            <a:avLst/>
          </a:prstGeom>
          <a:ln cap="flat" w="228600">
            <a:solidFill>
              <a:srgbClr val="12127D"/>
            </a:solidFill>
            <a:prstDash val="solid"/>
            <a:headEnd type="none" len="sm" w="sm"/>
            <a:tailEnd type="triangle" len="med" w="lg"/>
          </a:ln>
        </p:spPr>
      </p:sp>
      <p:sp>
        <p:nvSpPr>
          <p:cNvPr name="TextBox 15" id="15"/>
          <p:cNvSpPr txBox="true"/>
          <p:nvPr/>
        </p:nvSpPr>
        <p:spPr>
          <a:xfrm rot="0">
            <a:off x="7113883" y="6335587"/>
            <a:ext cx="2289168" cy="514313"/>
          </a:xfrm>
          <a:prstGeom prst="rect">
            <a:avLst/>
          </a:prstGeom>
        </p:spPr>
        <p:txBody>
          <a:bodyPr anchor="t" rtlCol="false" tIns="0" lIns="0" bIns="0" rIns="0">
            <a:spAutoFit/>
          </a:bodyPr>
          <a:lstStyle/>
          <a:p>
            <a:pPr>
              <a:lnSpc>
                <a:spcPts val="4200"/>
              </a:lnSpc>
              <a:spcBef>
                <a:spcPct val="0"/>
              </a:spcBef>
            </a:pPr>
            <a:r>
              <a:rPr lang="en-US" sz="3000">
                <a:solidFill>
                  <a:srgbClr val="CF2025"/>
                </a:solidFill>
                <a:ea typeface="Tlab 돋움 미디움"/>
              </a:rPr>
              <a:t>피쳐 기준 분기</a:t>
            </a:r>
          </a:p>
        </p:txBody>
      </p:sp>
      <p:grpSp>
        <p:nvGrpSpPr>
          <p:cNvPr name="Group 16" id="16"/>
          <p:cNvGrpSpPr/>
          <p:nvPr/>
        </p:nvGrpSpPr>
        <p:grpSpPr>
          <a:xfrm rot="0">
            <a:off x="13972322" y="6179491"/>
            <a:ext cx="2573215" cy="1569418"/>
            <a:chOff x="0" y="0"/>
            <a:chExt cx="812800" cy="495731"/>
          </a:xfrm>
        </p:grpSpPr>
        <p:sp>
          <p:nvSpPr>
            <p:cNvPr name="Freeform 17" id="17"/>
            <p:cNvSpPr/>
            <p:nvPr/>
          </p:nvSpPr>
          <p:spPr>
            <a:xfrm flipH="false" flipV="false" rot="0">
              <a:off x="0" y="0"/>
              <a:ext cx="812800" cy="495731"/>
            </a:xfrm>
            <a:custGeom>
              <a:avLst/>
              <a:gdLst/>
              <a:ahLst/>
              <a:cxnLst/>
              <a:rect r="r" b="b" t="t" l="l"/>
              <a:pathLst>
                <a:path h="495731" w="812800">
                  <a:moveTo>
                    <a:pt x="406400" y="0"/>
                  </a:moveTo>
                  <a:lnTo>
                    <a:pt x="812800" y="247866"/>
                  </a:lnTo>
                  <a:lnTo>
                    <a:pt x="406400" y="495731"/>
                  </a:lnTo>
                  <a:lnTo>
                    <a:pt x="0" y="247866"/>
                  </a:lnTo>
                  <a:lnTo>
                    <a:pt x="406400" y="0"/>
                  </a:lnTo>
                  <a:close/>
                </a:path>
              </a:pathLst>
            </a:custGeom>
            <a:solidFill>
              <a:srgbClr val="12127D"/>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gn="ctr">
                <a:lnSpc>
                  <a:spcPts val="4059"/>
                </a:lnSpc>
              </a:pPr>
              <a:r>
                <a:rPr lang="en-US" sz="2899">
                  <a:solidFill>
                    <a:srgbClr val="FFFFFF"/>
                  </a:solidFill>
                  <a:ea typeface="Tlab 돋움 미디움"/>
                </a:rPr>
                <a:t>타겟 분기</a:t>
              </a:r>
            </a:p>
          </p:txBody>
        </p:sp>
      </p:grpSp>
      <p:sp>
        <p:nvSpPr>
          <p:cNvPr name="AutoShape 19" id="19"/>
          <p:cNvSpPr/>
          <p:nvPr/>
        </p:nvSpPr>
        <p:spPr>
          <a:xfrm>
            <a:off x="6001189" y="8368034"/>
            <a:ext cx="9790749" cy="0"/>
          </a:xfrm>
          <a:prstGeom prst="line">
            <a:avLst/>
          </a:prstGeom>
          <a:ln cap="flat" w="228600">
            <a:solidFill>
              <a:srgbClr val="12127D"/>
            </a:solidFill>
            <a:prstDash val="solid"/>
            <a:headEnd type="none" len="sm" w="sm"/>
            <a:tailEnd type="triangle" len="med" w="lg"/>
          </a:ln>
        </p:spPr>
      </p:sp>
      <p:sp>
        <p:nvSpPr>
          <p:cNvPr name="TextBox 20" id="20"/>
          <p:cNvSpPr txBox="true"/>
          <p:nvPr/>
        </p:nvSpPr>
        <p:spPr>
          <a:xfrm rot="0">
            <a:off x="9098016" y="7739421"/>
            <a:ext cx="2289168" cy="514313"/>
          </a:xfrm>
          <a:prstGeom prst="rect">
            <a:avLst/>
          </a:prstGeom>
        </p:spPr>
        <p:txBody>
          <a:bodyPr anchor="t" rtlCol="false" tIns="0" lIns="0" bIns="0" rIns="0">
            <a:spAutoFit/>
          </a:bodyPr>
          <a:lstStyle/>
          <a:p>
            <a:pPr>
              <a:lnSpc>
                <a:spcPts val="4200"/>
              </a:lnSpc>
              <a:spcBef>
                <a:spcPct val="0"/>
              </a:spcBef>
            </a:pPr>
            <a:r>
              <a:rPr lang="en-US" sz="3000">
                <a:solidFill>
                  <a:srgbClr val="CF2025"/>
                </a:solidFill>
                <a:ea typeface="Tlab 돋움 미디움"/>
              </a:rPr>
              <a:t>피쳐 기준 분기</a:t>
            </a:r>
          </a:p>
        </p:txBody>
      </p:sp>
      <p:grpSp>
        <p:nvGrpSpPr>
          <p:cNvPr name="Group 21" id="21"/>
          <p:cNvGrpSpPr/>
          <p:nvPr/>
        </p:nvGrpSpPr>
        <p:grpSpPr>
          <a:xfrm rot="0">
            <a:off x="15956455" y="7583325"/>
            <a:ext cx="2573215" cy="1569418"/>
            <a:chOff x="0" y="0"/>
            <a:chExt cx="812800" cy="495731"/>
          </a:xfrm>
        </p:grpSpPr>
        <p:sp>
          <p:nvSpPr>
            <p:cNvPr name="Freeform 22" id="22"/>
            <p:cNvSpPr/>
            <p:nvPr/>
          </p:nvSpPr>
          <p:spPr>
            <a:xfrm flipH="false" flipV="false" rot="0">
              <a:off x="0" y="0"/>
              <a:ext cx="812800" cy="495731"/>
            </a:xfrm>
            <a:custGeom>
              <a:avLst/>
              <a:gdLst/>
              <a:ahLst/>
              <a:cxnLst/>
              <a:rect r="r" b="b" t="t" l="l"/>
              <a:pathLst>
                <a:path h="495731" w="812800">
                  <a:moveTo>
                    <a:pt x="406400" y="0"/>
                  </a:moveTo>
                  <a:lnTo>
                    <a:pt x="812800" y="247866"/>
                  </a:lnTo>
                  <a:lnTo>
                    <a:pt x="406400" y="495731"/>
                  </a:lnTo>
                  <a:lnTo>
                    <a:pt x="0" y="247866"/>
                  </a:lnTo>
                  <a:lnTo>
                    <a:pt x="406400" y="0"/>
                  </a:lnTo>
                  <a:close/>
                </a:path>
              </a:pathLst>
            </a:custGeom>
            <a:solidFill>
              <a:srgbClr val="12127D"/>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4059"/>
                </a:lnSpc>
              </a:pPr>
              <a:r>
                <a:rPr lang="en-US" sz="2899">
                  <a:solidFill>
                    <a:srgbClr val="FFFFFF"/>
                  </a:solidFill>
                  <a:ea typeface="Tlab 돋움 미디움"/>
                </a:rPr>
                <a:t>타겟 분기</a:t>
              </a:r>
            </a:p>
          </p:txBody>
        </p:sp>
      </p:grpSp>
      <p:sp>
        <p:nvSpPr>
          <p:cNvPr name="AutoShape 24" id="24"/>
          <p:cNvSpPr/>
          <p:nvPr/>
        </p:nvSpPr>
        <p:spPr>
          <a:xfrm>
            <a:off x="-1032622" y="2005012"/>
            <a:ext cx="8133210" cy="0"/>
          </a:xfrm>
          <a:prstGeom prst="line">
            <a:avLst/>
          </a:prstGeom>
          <a:ln cap="flat" w="28575">
            <a:solidFill>
              <a:srgbClr val="12127D"/>
            </a:solidFill>
            <a:prstDash val="solid"/>
            <a:headEnd type="none" len="sm" w="sm"/>
            <a:tailEnd type="none" len="sm" w="sm"/>
          </a:ln>
        </p:spPr>
      </p:sp>
      <p:sp>
        <p:nvSpPr>
          <p:cNvPr name="TextBox 25" id="25"/>
          <p:cNvSpPr txBox="true"/>
          <p:nvPr/>
        </p:nvSpPr>
        <p:spPr>
          <a:xfrm rot="0">
            <a:off x="1412063" y="1063723"/>
            <a:ext cx="5688525" cy="879377"/>
          </a:xfrm>
          <a:prstGeom prst="rect">
            <a:avLst/>
          </a:prstGeom>
        </p:spPr>
        <p:txBody>
          <a:bodyPr anchor="t" rtlCol="false" tIns="0" lIns="0" bIns="0" rIns="0">
            <a:spAutoFit/>
          </a:bodyPr>
          <a:lstStyle/>
          <a:p>
            <a:pPr marL="0" indent="0" lvl="0">
              <a:lnSpc>
                <a:spcPts val="6921"/>
              </a:lnSpc>
              <a:spcBef>
                <a:spcPct val="0"/>
              </a:spcBef>
            </a:pPr>
            <a:r>
              <a:rPr lang="en-US" sz="5767">
                <a:solidFill>
                  <a:srgbClr val="12127D"/>
                </a:solidFill>
                <a:ea typeface="TDTD평고딕"/>
              </a:rPr>
              <a:t>분석데이터 소개</a:t>
            </a:r>
          </a:p>
        </p:txBody>
      </p:sp>
      <p:sp>
        <p:nvSpPr>
          <p:cNvPr name="TextBox 26" id="26"/>
          <p:cNvSpPr txBox="true"/>
          <p:nvPr/>
        </p:nvSpPr>
        <p:spPr>
          <a:xfrm rot="0">
            <a:off x="4275375" y="2009775"/>
            <a:ext cx="13096396" cy="514350"/>
          </a:xfrm>
          <a:prstGeom prst="rect">
            <a:avLst/>
          </a:prstGeom>
        </p:spPr>
        <p:txBody>
          <a:bodyPr anchor="t" rtlCol="false" tIns="0" lIns="0" bIns="0" rIns="0">
            <a:spAutoFit/>
          </a:bodyPr>
          <a:lstStyle/>
          <a:p>
            <a:pPr>
              <a:lnSpc>
                <a:spcPts val="4200"/>
              </a:lnSpc>
              <a:spcBef>
                <a:spcPct val="0"/>
              </a:spcBef>
            </a:pPr>
            <a:r>
              <a:rPr lang="en-US" sz="3000">
                <a:solidFill>
                  <a:srgbClr val="12127D"/>
                </a:solidFill>
                <a:ea typeface="Tlab 돋움 미디움"/>
              </a:rPr>
              <a:t>훈련, 테스트셋 정의</a:t>
            </a:r>
          </a:p>
        </p:txBody>
      </p:sp>
      <p:sp>
        <p:nvSpPr>
          <p:cNvPr name="TextBox 27" id="27"/>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28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rot="0">
            <a:off x="-1385057" y="2362200"/>
            <a:ext cx="8643151"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468115" y="3176695"/>
            <a:ext cx="10173965" cy="5441403"/>
          </a:xfrm>
          <a:custGeom>
            <a:avLst/>
            <a:gdLst/>
            <a:ahLst/>
            <a:cxnLst/>
            <a:rect r="r" b="b" t="t" l="l"/>
            <a:pathLst>
              <a:path h="5441403" w="10173965">
                <a:moveTo>
                  <a:pt x="0" y="0"/>
                </a:moveTo>
                <a:lnTo>
                  <a:pt x="10173965" y="0"/>
                </a:lnTo>
                <a:lnTo>
                  <a:pt x="10173965" y="5441403"/>
                </a:lnTo>
                <a:lnTo>
                  <a:pt x="0" y="5441403"/>
                </a:lnTo>
                <a:lnTo>
                  <a:pt x="0" y="0"/>
                </a:lnTo>
                <a:close/>
              </a:path>
            </a:pathLst>
          </a:custGeom>
          <a:blipFill>
            <a:blip r:embed="rId2"/>
            <a:stretch>
              <a:fillRect l="0" t="0" r="0" b="0"/>
            </a:stretch>
          </a:blipFill>
        </p:spPr>
      </p:sp>
      <p:sp>
        <p:nvSpPr>
          <p:cNvPr name="Freeform 10" id="10"/>
          <p:cNvSpPr/>
          <p:nvPr/>
        </p:nvSpPr>
        <p:spPr>
          <a:xfrm flipH="false" flipV="false" rot="0">
            <a:off x="7628898" y="3751225"/>
            <a:ext cx="10173965" cy="4878499"/>
          </a:xfrm>
          <a:custGeom>
            <a:avLst/>
            <a:gdLst/>
            <a:ahLst/>
            <a:cxnLst/>
            <a:rect r="r" b="b" t="t" l="l"/>
            <a:pathLst>
              <a:path h="4878499" w="10173965">
                <a:moveTo>
                  <a:pt x="0" y="0"/>
                </a:moveTo>
                <a:lnTo>
                  <a:pt x="10173965" y="0"/>
                </a:lnTo>
                <a:lnTo>
                  <a:pt x="10173965" y="4878500"/>
                </a:lnTo>
                <a:lnTo>
                  <a:pt x="0" y="4878500"/>
                </a:lnTo>
                <a:lnTo>
                  <a:pt x="0" y="0"/>
                </a:lnTo>
                <a:close/>
              </a:path>
            </a:pathLst>
          </a:custGeom>
          <a:blipFill>
            <a:blip r:embed="rId3"/>
            <a:stretch>
              <a:fillRect l="0" t="0" r="0" b="0"/>
            </a:stretch>
          </a:blipFill>
        </p:spPr>
      </p:sp>
      <p:sp>
        <p:nvSpPr>
          <p:cNvPr name="TextBox 11" id="11"/>
          <p:cNvSpPr txBox="true"/>
          <p:nvPr/>
        </p:nvSpPr>
        <p:spPr>
          <a:xfrm rot="0">
            <a:off x="3852100" y="2400300"/>
            <a:ext cx="6424761" cy="514350"/>
          </a:xfrm>
          <a:prstGeom prst="rect">
            <a:avLst/>
          </a:prstGeom>
        </p:spPr>
        <p:txBody>
          <a:bodyPr anchor="t" rtlCol="false" tIns="0" lIns="0" bIns="0" rIns="0">
            <a:spAutoFit/>
          </a:bodyPr>
          <a:lstStyle/>
          <a:p>
            <a:pPr>
              <a:lnSpc>
                <a:spcPts val="4200"/>
              </a:lnSpc>
            </a:pPr>
            <a:r>
              <a:rPr lang="en-US" sz="3000">
                <a:solidFill>
                  <a:srgbClr val="FFFFFF"/>
                </a:solidFill>
                <a:latin typeface="Tlab 돋움 미디움"/>
              </a:rPr>
              <a:t>1. 널값 제거,널값 처리 필요없는 열 제거</a:t>
            </a:r>
          </a:p>
        </p:txBody>
      </p:sp>
      <p:sp>
        <p:nvSpPr>
          <p:cNvPr name="TextBox 12" id="12"/>
          <p:cNvSpPr txBox="true"/>
          <p:nvPr/>
        </p:nvSpPr>
        <p:spPr>
          <a:xfrm rot="0">
            <a:off x="14048308" y="3236912"/>
            <a:ext cx="5128355" cy="514313"/>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총 144개 칼럼</a:t>
            </a:r>
          </a:p>
        </p:txBody>
      </p:sp>
      <p:sp>
        <p:nvSpPr>
          <p:cNvPr name="TextBox 13" id="13"/>
          <p:cNvSpPr txBox="true"/>
          <p:nvPr/>
        </p:nvSpPr>
        <p:spPr>
          <a:xfrm rot="0">
            <a:off x="668744" y="1285875"/>
            <a:ext cx="6546391" cy="1009650"/>
          </a:xfrm>
          <a:prstGeom prst="rect">
            <a:avLst/>
          </a:prstGeom>
        </p:spPr>
        <p:txBody>
          <a:bodyPr anchor="t" rtlCol="false" tIns="0" lIns="0" bIns="0" rIns="0">
            <a:spAutoFit/>
          </a:bodyPr>
          <a:lstStyle/>
          <a:p>
            <a:pPr>
              <a:lnSpc>
                <a:spcPts val="7920"/>
              </a:lnSpc>
              <a:spcBef>
                <a:spcPct val="0"/>
              </a:spcBef>
            </a:pPr>
            <a:r>
              <a:rPr lang="en-US" sz="6600">
                <a:solidFill>
                  <a:srgbClr val="FFFFFF"/>
                </a:solidFill>
                <a:latin typeface="TDTD평고딕"/>
              </a:rPr>
              <a:t>1. 데이터 전처리</a:t>
            </a:r>
          </a:p>
        </p:txBody>
      </p:sp>
      <p:sp>
        <p:nvSpPr>
          <p:cNvPr name="TextBox 14" id="14"/>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29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290762"/>
            <a:ext cx="5415264" cy="71438"/>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648142" y="1052624"/>
            <a:ext cx="2229242" cy="1238138"/>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개요</a:t>
            </a:r>
          </a:p>
        </p:txBody>
      </p:sp>
      <p:sp>
        <p:nvSpPr>
          <p:cNvPr name="TextBox 10" id="10"/>
          <p:cNvSpPr txBox="true"/>
          <p:nvPr/>
        </p:nvSpPr>
        <p:spPr>
          <a:xfrm rot="0">
            <a:off x="1648142" y="3248186"/>
            <a:ext cx="7661977" cy="4631508"/>
          </a:xfrm>
          <a:prstGeom prst="rect">
            <a:avLst/>
          </a:prstGeom>
        </p:spPr>
        <p:txBody>
          <a:bodyPr anchor="t" rtlCol="false" tIns="0" lIns="0" bIns="0" rIns="0">
            <a:spAutoFit/>
          </a:bodyPr>
          <a:lstStyle/>
          <a:p>
            <a:pPr marL="1100271" indent="-550135" lvl="1">
              <a:lnSpc>
                <a:spcPts val="12740"/>
              </a:lnSpc>
              <a:buFont typeface="Arial"/>
              <a:buChar char="•"/>
            </a:pPr>
            <a:r>
              <a:rPr lang="en-US" sz="5096" spc="270">
                <a:solidFill>
                  <a:srgbClr val="FFFFFF"/>
                </a:solidFill>
                <a:ea typeface="TDTD평고딕"/>
              </a:rPr>
              <a:t>팀 구성 및 과정</a:t>
            </a:r>
          </a:p>
          <a:p>
            <a:pPr marL="1100271" indent="-550135" lvl="1">
              <a:lnSpc>
                <a:spcPts val="12740"/>
              </a:lnSpc>
              <a:buFont typeface="Arial"/>
              <a:buChar char="•"/>
            </a:pPr>
            <a:r>
              <a:rPr lang="en-US" sz="5096" spc="270">
                <a:solidFill>
                  <a:srgbClr val="FFFFFF"/>
                </a:solidFill>
                <a:ea typeface="TDTD평고딕"/>
              </a:rPr>
              <a:t>외부분석</a:t>
            </a:r>
          </a:p>
          <a:p>
            <a:pPr marL="1100271" indent="-550135" lvl="1">
              <a:lnSpc>
                <a:spcPts val="12740"/>
              </a:lnSpc>
              <a:buFont typeface="Arial"/>
              <a:buChar char="•"/>
            </a:pPr>
            <a:r>
              <a:rPr lang="en-US" sz="5096" spc="270">
                <a:solidFill>
                  <a:srgbClr val="FFFFFF"/>
                </a:solidFill>
                <a:ea typeface="TDTD평고딕"/>
              </a:rPr>
              <a:t>내부분석</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rot="0">
            <a:off x="-1385057" y="2362200"/>
            <a:ext cx="8643151"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08272" y="3702261"/>
            <a:ext cx="2242936" cy="5250904"/>
          </a:xfrm>
          <a:custGeom>
            <a:avLst/>
            <a:gdLst/>
            <a:ahLst/>
            <a:cxnLst/>
            <a:rect r="r" b="b" t="t" l="l"/>
            <a:pathLst>
              <a:path h="5250904" w="2242936">
                <a:moveTo>
                  <a:pt x="0" y="0"/>
                </a:moveTo>
                <a:lnTo>
                  <a:pt x="2242936" y="0"/>
                </a:lnTo>
                <a:lnTo>
                  <a:pt x="2242936" y="5250904"/>
                </a:lnTo>
                <a:lnTo>
                  <a:pt x="0" y="5250904"/>
                </a:lnTo>
                <a:lnTo>
                  <a:pt x="0" y="0"/>
                </a:lnTo>
                <a:close/>
              </a:path>
            </a:pathLst>
          </a:custGeom>
          <a:blipFill>
            <a:blip r:embed="rId2"/>
            <a:stretch>
              <a:fillRect l="0" t="0" r="0" b="0"/>
            </a:stretch>
          </a:blipFill>
        </p:spPr>
      </p:sp>
      <p:sp>
        <p:nvSpPr>
          <p:cNvPr name="Freeform 10" id="10"/>
          <p:cNvSpPr/>
          <p:nvPr/>
        </p:nvSpPr>
        <p:spPr>
          <a:xfrm flipH="false" flipV="false" rot="0">
            <a:off x="2780963" y="3076538"/>
            <a:ext cx="2435924" cy="5214681"/>
          </a:xfrm>
          <a:custGeom>
            <a:avLst/>
            <a:gdLst/>
            <a:ahLst/>
            <a:cxnLst/>
            <a:rect r="r" b="b" t="t" l="l"/>
            <a:pathLst>
              <a:path h="5214681" w="2435924">
                <a:moveTo>
                  <a:pt x="0" y="0"/>
                </a:moveTo>
                <a:lnTo>
                  <a:pt x="2435923" y="0"/>
                </a:lnTo>
                <a:lnTo>
                  <a:pt x="2435923" y="5214681"/>
                </a:lnTo>
                <a:lnTo>
                  <a:pt x="0" y="5214681"/>
                </a:lnTo>
                <a:lnTo>
                  <a:pt x="0" y="0"/>
                </a:lnTo>
                <a:close/>
              </a:path>
            </a:pathLst>
          </a:custGeom>
          <a:blipFill>
            <a:blip r:embed="rId3"/>
            <a:stretch>
              <a:fillRect l="0" t="0" r="0" b="0"/>
            </a:stretch>
          </a:blipFill>
        </p:spPr>
      </p:sp>
      <p:sp>
        <p:nvSpPr>
          <p:cNvPr name="Freeform 11" id="11"/>
          <p:cNvSpPr/>
          <p:nvPr/>
        </p:nvSpPr>
        <p:spPr>
          <a:xfrm flipH="false" flipV="false" rot="0">
            <a:off x="3986742" y="3334210"/>
            <a:ext cx="2460289" cy="5120602"/>
          </a:xfrm>
          <a:custGeom>
            <a:avLst/>
            <a:gdLst/>
            <a:ahLst/>
            <a:cxnLst/>
            <a:rect r="r" b="b" t="t" l="l"/>
            <a:pathLst>
              <a:path h="5120602" w="2460289">
                <a:moveTo>
                  <a:pt x="0" y="0"/>
                </a:moveTo>
                <a:lnTo>
                  <a:pt x="2460289" y="0"/>
                </a:lnTo>
                <a:lnTo>
                  <a:pt x="2460289" y="5120602"/>
                </a:lnTo>
                <a:lnTo>
                  <a:pt x="0" y="5120602"/>
                </a:lnTo>
                <a:lnTo>
                  <a:pt x="0" y="0"/>
                </a:lnTo>
                <a:close/>
              </a:path>
            </a:pathLst>
          </a:custGeom>
          <a:blipFill>
            <a:blip r:embed="rId4"/>
            <a:stretch>
              <a:fillRect l="0" t="0" r="0" b="0"/>
            </a:stretch>
          </a:blipFill>
        </p:spPr>
      </p:sp>
      <p:sp>
        <p:nvSpPr>
          <p:cNvPr name="Freeform 12" id="12"/>
          <p:cNvSpPr/>
          <p:nvPr/>
        </p:nvSpPr>
        <p:spPr>
          <a:xfrm flipH="false" flipV="false" rot="0">
            <a:off x="3081992" y="7174661"/>
            <a:ext cx="2334272" cy="2560301"/>
          </a:xfrm>
          <a:custGeom>
            <a:avLst/>
            <a:gdLst/>
            <a:ahLst/>
            <a:cxnLst/>
            <a:rect r="r" b="b" t="t" l="l"/>
            <a:pathLst>
              <a:path h="2560301" w="2334272">
                <a:moveTo>
                  <a:pt x="0" y="0"/>
                </a:moveTo>
                <a:lnTo>
                  <a:pt x="2334272" y="0"/>
                </a:lnTo>
                <a:lnTo>
                  <a:pt x="2334272" y="2560301"/>
                </a:lnTo>
                <a:lnTo>
                  <a:pt x="0" y="2560301"/>
                </a:lnTo>
                <a:lnTo>
                  <a:pt x="0" y="0"/>
                </a:lnTo>
                <a:close/>
              </a:path>
            </a:pathLst>
          </a:custGeom>
          <a:blipFill>
            <a:blip r:embed="rId5"/>
            <a:stretch>
              <a:fillRect l="0" t="-105305" r="0" b="0"/>
            </a:stretch>
          </a:blipFill>
        </p:spPr>
      </p:sp>
      <p:sp>
        <p:nvSpPr>
          <p:cNvPr name="Freeform 13" id="13"/>
          <p:cNvSpPr/>
          <p:nvPr/>
        </p:nvSpPr>
        <p:spPr>
          <a:xfrm flipH="false" flipV="false" rot="0">
            <a:off x="10172882" y="1405304"/>
            <a:ext cx="5533867" cy="5497460"/>
          </a:xfrm>
          <a:custGeom>
            <a:avLst/>
            <a:gdLst/>
            <a:ahLst/>
            <a:cxnLst/>
            <a:rect r="r" b="b" t="t" l="l"/>
            <a:pathLst>
              <a:path h="5497460" w="5533867">
                <a:moveTo>
                  <a:pt x="0" y="0"/>
                </a:moveTo>
                <a:lnTo>
                  <a:pt x="5533867" y="0"/>
                </a:lnTo>
                <a:lnTo>
                  <a:pt x="5533867" y="5497460"/>
                </a:lnTo>
                <a:lnTo>
                  <a:pt x="0" y="5497460"/>
                </a:lnTo>
                <a:lnTo>
                  <a:pt x="0" y="0"/>
                </a:lnTo>
                <a:close/>
              </a:path>
            </a:pathLst>
          </a:custGeom>
          <a:blipFill>
            <a:blip r:embed="rId6"/>
            <a:stretch>
              <a:fillRect l="0" t="0" r="0" b="0"/>
            </a:stretch>
          </a:blipFill>
        </p:spPr>
      </p:sp>
      <p:sp>
        <p:nvSpPr>
          <p:cNvPr name="Freeform 14" id="14"/>
          <p:cNvSpPr/>
          <p:nvPr/>
        </p:nvSpPr>
        <p:spPr>
          <a:xfrm flipH="false" flipV="false" rot="0">
            <a:off x="11670632" y="3500770"/>
            <a:ext cx="5937137" cy="5217484"/>
          </a:xfrm>
          <a:custGeom>
            <a:avLst/>
            <a:gdLst/>
            <a:ahLst/>
            <a:cxnLst/>
            <a:rect r="r" b="b" t="t" l="l"/>
            <a:pathLst>
              <a:path h="5217484" w="5937137">
                <a:moveTo>
                  <a:pt x="0" y="0"/>
                </a:moveTo>
                <a:lnTo>
                  <a:pt x="5937138" y="0"/>
                </a:lnTo>
                <a:lnTo>
                  <a:pt x="5937138" y="5217485"/>
                </a:lnTo>
                <a:lnTo>
                  <a:pt x="0" y="5217485"/>
                </a:lnTo>
                <a:lnTo>
                  <a:pt x="0" y="0"/>
                </a:lnTo>
                <a:close/>
              </a:path>
            </a:pathLst>
          </a:custGeom>
          <a:blipFill>
            <a:blip r:embed="rId7"/>
            <a:stretch>
              <a:fillRect l="0" t="0" r="0" b="0"/>
            </a:stretch>
          </a:blipFill>
        </p:spPr>
      </p:sp>
      <p:sp>
        <p:nvSpPr>
          <p:cNvPr name="Freeform 15" id="15"/>
          <p:cNvSpPr/>
          <p:nvPr/>
        </p:nvSpPr>
        <p:spPr>
          <a:xfrm flipH="false" flipV="false" rot="0">
            <a:off x="8099150" y="3408613"/>
            <a:ext cx="2640544" cy="5401799"/>
          </a:xfrm>
          <a:custGeom>
            <a:avLst/>
            <a:gdLst/>
            <a:ahLst/>
            <a:cxnLst/>
            <a:rect r="r" b="b" t="t" l="l"/>
            <a:pathLst>
              <a:path h="5401799" w="2640544">
                <a:moveTo>
                  <a:pt x="0" y="0"/>
                </a:moveTo>
                <a:lnTo>
                  <a:pt x="2640544" y="0"/>
                </a:lnTo>
                <a:lnTo>
                  <a:pt x="2640544" y="5401799"/>
                </a:lnTo>
                <a:lnTo>
                  <a:pt x="0" y="5401799"/>
                </a:lnTo>
                <a:lnTo>
                  <a:pt x="0" y="0"/>
                </a:lnTo>
                <a:close/>
              </a:path>
            </a:pathLst>
          </a:custGeom>
          <a:blipFill>
            <a:blip r:embed="rId8"/>
            <a:stretch>
              <a:fillRect l="0" t="0" r="0" b="0"/>
            </a:stretch>
          </a:blipFill>
        </p:spPr>
      </p:sp>
      <p:sp>
        <p:nvSpPr>
          <p:cNvPr name="TextBox 16" id="16"/>
          <p:cNvSpPr txBox="true"/>
          <p:nvPr/>
        </p:nvSpPr>
        <p:spPr>
          <a:xfrm rot="0">
            <a:off x="1008272" y="1337746"/>
            <a:ext cx="6206863" cy="957779"/>
          </a:xfrm>
          <a:prstGeom prst="rect">
            <a:avLst/>
          </a:prstGeom>
        </p:spPr>
        <p:txBody>
          <a:bodyPr anchor="t" rtlCol="false" tIns="0" lIns="0" bIns="0" rIns="0">
            <a:spAutoFit/>
          </a:bodyPr>
          <a:lstStyle/>
          <a:p>
            <a:pPr>
              <a:lnSpc>
                <a:spcPts val="7509"/>
              </a:lnSpc>
              <a:spcBef>
                <a:spcPct val="0"/>
              </a:spcBef>
            </a:pPr>
            <a:r>
              <a:rPr lang="en-US" sz="6257">
                <a:solidFill>
                  <a:srgbClr val="FFFFFF"/>
                </a:solidFill>
                <a:latin typeface="TDTD평고딕"/>
              </a:rPr>
              <a:t>1. 데이터 전처리</a:t>
            </a:r>
          </a:p>
        </p:txBody>
      </p:sp>
      <p:sp>
        <p:nvSpPr>
          <p:cNvPr name="TextBox 17" id="17"/>
          <p:cNvSpPr txBox="true"/>
          <p:nvPr/>
        </p:nvSpPr>
        <p:spPr>
          <a:xfrm rot="0">
            <a:off x="3534390" y="2400300"/>
            <a:ext cx="6466219"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Tlab 돋움 미디움"/>
              </a:rPr>
              <a:t>2. 문자데이터 원핫 or 라벨 인코딩 정리</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30</a:t>
            </a:r>
          </a:p>
        </p:txBody>
      </p:sp>
      <p:sp>
        <p:nvSpPr>
          <p:cNvPr name="Freeform 19" id="19"/>
          <p:cNvSpPr/>
          <p:nvPr/>
        </p:nvSpPr>
        <p:spPr>
          <a:xfrm flipH="false" flipV="false" rot="0">
            <a:off x="9545747" y="5683879"/>
            <a:ext cx="6788137" cy="3522147"/>
          </a:xfrm>
          <a:custGeom>
            <a:avLst/>
            <a:gdLst/>
            <a:ahLst/>
            <a:cxnLst/>
            <a:rect r="r" b="b" t="t" l="l"/>
            <a:pathLst>
              <a:path h="3522147" w="6788137">
                <a:moveTo>
                  <a:pt x="0" y="0"/>
                </a:moveTo>
                <a:lnTo>
                  <a:pt x="6788137" y="0"/>
                </a:lnTo>
                <a:lnTo>
                  <a:pt x="6788137" y="3522146"/>
                </a:lnTo>
                <a:lnTo>
                  <a:pt x="0" y="3522146"/>
                </a:lnTo>
                <a:lnTo>
                  <a:pt x="0" y="0"/>
                </a:lnTo>
                <a:close/>
              </a:path>
            </a:pathLst>
          </a:custGeom>
          <a:blipFill>
            <a:blip r:embed="rId9"/>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203818"/>
            <a:ext cx="8582833"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791825" y="2951516"/>
            <a:ext cx="8087054" cy="6014256"/>
          </a:xfrm>
          <a:custGeom>
            <a:avLst/>
            <a:gdLst/>
            <a:ahLst/>
            <a:cxnLst/>
            <a:rect r="r" b="b" t="t" l="l"/>
            <a:pathLst>
              <a:path h="6014256" w="8087054">
                <a:moveTo>
                  <a:pt x="0" y="0"/>
                </a:moveTo>
                <a:lnTo>
                  <a:pt x="8087054" y="0"/>
                </a:lnTo>
                <a:lnTo>
                  <a:pt x="8087054" y="6014255"/>
                </a:lnTo>
                <a:lnTo>
                  <a:pt x="0" y="6014255"/>
                </a:lnTo>
                <a:lnTo>
                  <a:pt x="0" y="0"/>
                </a:lnTo>
                <a:close/>
              </a:path>
            </a:pathLst>
          </a:custGeom>
          <a:blipFill>
            <a:blip r:embed="rId2"/>
            <a:stretch>
              <a:fillRect l="0" t="0" r="0" b="0"/>
            </a:stretch>
          </a:blipFill>
        </p:spPr>
      </p:sp>
      <p:sp>
        <p:nvSpPr>
          <p:cNvPr name="Freeform 10" id="10"/>
          <p:cNvSpPr/>
          <p:nvPr/>
        </p:nvSpPr>
        <p:spPr>
          <a:xfrm flipH="false" flipV="false" rot="0">
            <a:off x="9144000" y="2580019"/>
            <a:ext cx="8243147" cy="6385753"/>
          </a:xfrm>
          <a:custGeom>
            <a:avLst/>
            <a:gdLst/>
            <a:ahLst/>
            <a:cxnLst/>
            <a:rect r="r" b="b" t="t" l="l"/>
            <a:pathLst>
              <a:path h="6385753" w="8243147">
                <a:moveTo>
                  <a:pt x="0" y="0"/>
                </a:moveTo>
                <a:lnTo>
                  <a:pt x="8243147" y="0"/>
                </a:lnTo>
                <a:lnTo>
                  <a:pt x="8243147" y="6385752"/>
                </a:lnTo>
                <a:lnTo>
                  <a:pt x="0" y="6385752"/>
                </a:lnTo>
                <a:lnTo>
                  <a:pt x="0" y="0"/>
                </a:lnTo>
                <a:close/>
              </a:path>
            </a:pathLst>
          </a:custGeom>
          <a:blipFill>
            <a:blip r:embed="rId3"/>
            <a:stretch>
              <a:fillRect l="0" t="0" r="0" b="0"/>
            </a:stretch>
          </a:blipFill>
        </p:spPr>
      </p:sp>
      <p:sp>
        <p:nvSpPr>
          <p:cNvPr name="TextBox 11" id="11"/>
          <p:cNvSpPr txBox="true"/>
          <p:nvPr/>
        </p:nvSpPr>
        <p:spPr>
          <a:xfrm rot="0">
            <a:off x="1441934" y="1241793"/>
            <a:ext cx="5589389" cy="962025"/>
          </a:xfrm>
          <a:prstGeom prst="rect">
            <a:avLst/>
          </a:prstGeom>
        </p:spPr>
        <p:txBody>
          <a:bodyPr anchor="t" rtlCol="false" tIns="0" lIns="0" bIns="0" rIns="0">
            <a:spAutoFit/>
          </a:bodyPr>
          <a:lstStyle/>
          <a:p>
            <a:pPr marL="0" indent="0" lvl="0">
              <a:lnSpc>
                <a:spcPts val="7512"/>
              </a:lnSpc>
              <a:spcBef>
                <a:spcPct val="0"/>
              </a:spcBef>
            </a:pPr>
            <a:r>
              <a:rPr lang="en-US" sz="6260">
                <a:solidFill>
                  <a:srgbClr val="FFFFFF"/>
                </a:solidFill>
                <a:latin typeface="TDTD평고딕"/>
              </a:rPr>
              <a:t>2. 피쳐 간소화</a:t>
            </a:r>
          </a:p>
        </p:txBody>
      </p:sp>
      <p:sp>
        <p:nvSpPr>
          <p:cNvPr name="TextBox 12" id="12"/>
          <p:cNvSpPr txBox="true"/>
          <p:nvPr/>
        </p:nvSpPr>
        <p:spPr>
          <a:xfrm rot="0">
            <a:off x="2187948" y="9239250"/>
            <a:ext cx="529480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Tlab 돋움 미디움"/>
              </a:rPr>
              <a:t>144개의 데이터셋으로 우선 학습</a:t>
            </a:r>
          </a:p>
        </p:txBody>
      </p:sp>
      <p:sp>
        <p:nvSpPr>
          <p:cNvPr name="TextBox 13" id="13"/>
          <p:cNvSpPr txBox="true"/>
          <p:nvPr/>
        </p:nvSpPr>
        <p:spPr>
          <a:xfrm rot="0">
            <a:off x="9790138" y="8972550"/>
            <a:ext cx="6950872" cy="10477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빨간선은 기준선으로 해당 기준 이상의 중요도를 보이는 피쳐를 확인하기 위해서 그렸음</a:t>
            </a:r>
          </a:p>
        </p:txBody>
      </p:sp>
      <p:sp>
        <p:nvSpPr>
          <p:cNvPr name="TextBox 14" id="14"/>
          <p:cNvSpPr txBox="true"/>
          <p:nvPr/>
        </p:nvSpPr>
        <p:spPr>
          <a:xfrm rot="0">
            <a:off x="3584072" y="2160955"/>
            <a:ext cx="419312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초기 머신러닝 학습</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31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203818"/>
            <a:ext cx="8582833"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471004" y="3414005"/>
            <a:ext cx="8728695" cy="5143695"/>
          </a:xfrm>
          <a:custGeom>
            <a:avLst/>
            <a:gdLst/>
            <a:ahLst/>
            <a:cxnLst/>
            <a:rect r="r" b="b" t="t" l="l"/>
            <a:pathLst>
              <a:path h="5143695" w="8728695">
                <a:moveTo>
                  <a:pt x="0" y="0"/>
                </a:moveTo>
                <a:lnTo>
                  <a:pt x="8728696" y="0"/>
                </a:lnTo>
                <a:lnTo>
                  <a:pt x="8728696" y="5143695"/>
                </a:lnTo>
                <a:lnTo>
                  <a:pt x="0" y="5143695"/>
                </a:lnTo>
                <a:lnTo>
                  <a:pt x="0" y="0"/>
                </a:lnTo>
                <a:close/>
              </a:path>
            </a:pathLst>
          </a:custGeom>
          <a:blipFill>
            <a:blip r:embed="rId2"/>
            <a:stretch>
              <a:fillRect l="0" t="0" r="0" b="0"/>
            </a:stretch>
          </a:blipFill>
        </p:spPr>
      </p:sp>
      <p:sp>
        <p:nvSpPr>
          <p:cNvPr name="Freeform 10" id="10"/>
          <p:cNvSpPr/>
          <p:nvPr/>
        </p:nvSpPr>
        <p:spPr>
          <a:xfrm flipH="false" flipV="false" rot="0">
            <a:off x="9468923" y="2905646"/>
            <a:ext cx="8549238" cy="5026323"/>
          </a:xfrm>
          <a:custGeom>
            <a:avLst/>
            <a:gdLst/>
            <a:ahLst/>
            <a:cxnLst/>
            <a:rect r="r" b="b" t="t" l="l"/>
            <a:pathLst>
              <a:path h="5026323" w="8549238">
                <a:moveTo>
                  <a:pt x="0" y="0"/>
                </a:moveTo>
                <a:lnTo>
                  <a:pt x="8549238" y="0"/>
                </a:lnTo>
                <a:lnTo>
                  <a:pt x="8549238" y="5026324"/>
                </a:lnTo>
                <a:lnTo>
                  <a:pt x="0" y="5026324"/>
                </a:lnTo>
                <a:lnTo>
                  <a:pt x="0" y="0"/>
                </a:lnTo>
                <a:close/>
              </a:path>
            </a:pathLst>
          </a:custGeom>
          <a:blipFill>
            <a:blip r:embed="rId3"/>
            <a:stretch>
              <a:fillRect l="0" t="0" r="0" b="0"/>
            </a:stretch>
          </a:blipFill>
        </p:spPr>
      </p:sp>
      <p:sp>
        <p:nvSpPr>
          <p:cNvPr name="Freeform 11" id="11"/>
          <p:cNvSpPr/>
          <p:nvPr/>
        </p:nvSpPr>
        <p:spPr>
          <a:xfrm flipH="false" flipV="false" rot="0">
            <a:off x="9536040" y="5859616"/>
            <a:ext cx="8415004" cy="2717134"/>
          </a:xfrm>
          <a:custGeom>
            <a:avLst/>
            <a:gdLst/>
            <a:ahLst/>
            <a:cxnLst/>
            <a:rect r="r" b="b" t="t" l="l"/>
            <a:pathLst>
              <a:path h="2717134" w="8415004">
                <a:moveTo>
                  <a:pt x="0" y="0"/>
                </a:moveTo>
                <a:lnTo>
                  <a:pt x="8415004" y="0"/>
                </a:lnTo>
                <a:lnTo>
                  <a:pt x="8415004" y="2717134"/>
                </a:lnTo>
                <a:lnTo>
                  <a:pt x="0" y="2717134"/>
                </a:lnTo>
                <a:lnTo>
                  <a:pt x="0" y="0"/>
                </a:lnTo>
                <a:close/>
              </a:path>
            </a:pathLst>
          </a:custGeom>
          <a:blipFill>
            <a:blip r:embed="rId4"/>
            <a:stretch>
              <a:fillRect l="0" t="0" r="0" b="0"/>
            </a:stretch>
          </a:blipFill>
        </p:spPr>
      </p:sp>
      <p:grpSp>
        <p:nvGrpSpPr>
          <p:cNvPr name="Group 12" id="12"/>
          <p:cNvGrpSpPr/>
          <p:nvPr/>
        </p:nvGrpSpPr>
        <p:grpSpPr>
          <a:xfrm rot="0">
            <a:off x="8428175" y="8748426"/>
            <a:ext cx="1543050" cy="1019749"/>
            <a:chOff x="0" y="0"/>
            <a:chExt cx="812800" cy="537152"/>
          </a:xfrm>
        </p:grpSpPr>
        <p:sp>
          <p:nvSpPr>
            <p:cNvPr name="Freeform 13" id="13"/>
            <p:cNvSpPr/>
            <p:nvPr/>
          </p:nvSpPr>
          <p:spPr>
            <a:xfrm flipH="false" flipV="false" rot="0">
              <a:off x="0" y="0"/>
              <a:ext cx="812800" cy="537152"/>
            </a:xfrm>
            <a:custGeom>
              <a:avLst/>
              <a:gdLst/>
              <a:ahLst/>
              <a:cxnLst/>
              <a:rect r="r" b="b" t="t" l="l"/>
              <a:pathLst>
                <a:path h="537152" w="812800">
                  <a:moveTo>
                    <a:pt x="812800" y="268576"/>
                  </a:moveTo>
                  <a:lnTo>
                    <a:pt x="406400" y="0"/>
                  </a:lnTo>
                  <a:lnTo>
                    <a:pt x="406400" y="203200"/>
                  </a:lnTo>
                  <a:lnTo>
                    <a:pt x="0" y="203200"/>
                  </a:lnTo>
                  <a:lnTo>
                    <a:pt x="0" y="333952"/>
                  </a:lnTo>
                  <a:lnTo>
                    <a:pt x="406400" y="333952"/>
                  </a:lnTo>
                  <a:lnTo>
                    <a:pt x="406400" y="537152"/>
                  </a:lnTo>
                  <a:lnTo>
                    <a:pt x="812800" y="268576"/>
                  </a:lnTo>
                  <a:close/>
                </a:path>
              </a:pathLst>
            </a:custGeom>
            <a:solidFill>
              <a:srgbClr val="41A4FF"/>
            </a:solidFill>
          </p:spPr>
        </p:sp>
        <p:sp>
          <p:nvSpPr>
            <p:cNvPr name="TextBox 14" id="14"/>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41934" y="1241793"/>
            <a:ext cx="5589389" cy="962025"/>
          </a:xfrm>
          <a:prstGeom prst="rect">
            <a:avLst/>
          </a:prstGeom>
        </p:spPr>
        <p:txBody>
          <a:bodyPr anchor="t" rtlCol="false" tIns="0" lIns="0" bIns="0" rIns="0">
            <a:spAutoFit/>
          </a:bodyPr>
          <a:lstStyle/>
          <a:p>
            <a:pPr marL="0" indent="0" lvl="0">
              <a:lnSpc>
                <a:spcPts val="7512"/>
              </a:lnSpc>
              <a:spcBef>
                <a:spcPct val="0"/>
              </a:spcBef>
            </a:pPr>
            <a:r>
              <a:rPr lang="en-US" sz="6260">
                <a:solidFill>
                  <a:srgbClr val="FFFFFF"/>
                </a:solidFill>
                <a:latin typeface="TDTD평고딕"/>
              </a:rPr>
              <a:t>2. 피쳐 간소화</a:t>
            </a:r>
          </a:p>
        </p:txBody>
      </p:sp>
      <p:sp>
        <p:nvSpPr>
          <p:cNvPr name="TextBox 16" id="16"/>
          <p:cNvSpPr txBox="true"/>
          <p:nvPr/>
        </p:nvSpPr>
        <p:spPr>
          <a:xfrm rot="0">
            <a:off x="3399804" y="8972550"/>
            <a:ext cx="287109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총 144개의 칼럼</a:t>
            </a:r>
          </a:p>
        </p:txBody>
      </p:sp>
      <p:sp>
        <p:nvSpPr>
          <p:cNvPr name="TextBox 17" id="17"/>
          <p:cNvSpPr txBox="true"/>
          <p:nvPr/>
        </p:nvSpPr>
        <p:spPr>
          <a:xfrm rot="0">
            <a:off x="10268106" y="8972550"/>
            <a:ext cx="6950872"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총 34개로 간소화</a:t>
            </a:r>
          </a:p>
        </p:txBody>
      </p:sp>
      <p:sp>
        <p:nvSpPr>
          <p:cNvPr name="TextBox 18" id="18"/>
          <p:cNvSpPr txBox="true"/>
          <p:nvPr/>
        </p:nvSpPr>
        <p:spPr>
          <a:xfrm rot="0">
            <a:off x="3584072" y="2160955"/>
            <a:ext cx="419312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초기 머신러닝 학습</a:t>
            </a:r>
          </a:p>
        </p:txBody>
      </p:sp>
      <p:sp>
        <p:nvSpPr>
          <p:cNvPr name="TextBox 19" id="19"/>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32 </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908932" y="1890874"/>
            <a:ext cx="5883497"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573875" y="1038273"/>
            <a:ext cx="2185488" cy="838313"/>
          </a:xfrm>
          <a:prstGeom prst="rect">
            <a:avLst/>
          </a:prstGeom>
        </p:spPr>
        <p:txBody>
          <a:bodyPr anchor="t" rtlCol="false" tIns="0" lIns="0" bIns="0" rIns="0">
            <a:spAutoFit/>
          </a:bodyPr>
          <a:lstStyle/>
          <a:p>
            <a:pPr marL="0" indent="0" lvl="0">
              <a:lnSpc>
                <a:spcPts val="6548"/>
              </a:lnSpc>
              <a:spcBef>
                <a:spcPct val="0"/>
              </a:spcBef>
            </a:pPr>
            <a:r>
              <a:rPr lang="en-US" sz="5456">
                <a:solidFill>
                  <a:srgbClr val="FFFFFF"/>
                </a:solidFill>
                <a:ea typeface="TDTD평고딕"/>
              </a:rPr>
              <a:t>모델링</a:t>
            </a:r>
          </a:p>
        </p:txBody>
      </p:sp>
      <p:graphicFrame>
        <p:nvGraphicFramePr>
          <p:cNvPr name="Table 10" id="10"/>
          <p:cNvGraphicFramePr>
            <a:graphicFrameLocks noGrp="true"/>
          </p:cNvGraphicFramePr>
          <p:nvPr/>
        </p:nvGraphicFramePr>
        <p:xfrm>
          <a:off x="348848" y="2046518"/>
          <a:ext cx="17590304" cy="7971822"/>
        </p:xfrm>
        <a:graphic>
          <a:graphicData uri="http://schemas.openxmlformats.org/drawingml/2006/table">
            <a:tbl>
              <a:tblPr/>
              <a:tblGrid>
                <a:gridCol w="4396756"/>
                <a:gridCol w="13193548"/>
              </a:tblGrid>
              <a:tr h="776857">
                <a:tc>
                  <a:txBody>
                    <a:bodyPr anchor="t" rtlCol="false"/>
                    <a:lstStyle/>
                    <a:p>
                      <a:pPr algn="ctr">
                        <a:lnSpc>
                          <a:spcPts val="3359"/>
                        </a:lnSpc>
                        <a:defRPr/>
                      </a:pPr>
                      <a:r>
                        <a:rPr lang="en-US" sz="2400">
                          <a:solidFill>
                            <a:srgbClr val="12127D"/>
                          </a:solidFill>
                          <a:ea typeface="Tlab 돋움 미디움"/>
                        </a:rPr>
                        <a:t>모델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359"/>
                        </a:lnSpc>
                        <a:defRPr/>
                      </a:pPr>
                      <a:r>
                        <a:rPr lang="en-US" sz="2400">
                          <a:solidFill>
                            <a:srgbClr val="12127D"/>
                          </a:solidFill>
                          <a:ea typeface="Tlab 돋움 미디움"/>
                        </a:rPr>
                        <a:t>하이퍼 파라미터</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226616">
                <a:tc>
                  <a:txBody>
                    <a:bodyPr anchor="t" rtlCol="false"/>
                    <a:lstStyle/>
                    <a:p>
                      <a:pPr algn="ctr">
                        <a:lnSpc>
                          <a:spcPts val="3359"/>
                        </a:lnSpc>
                        <a:defRPr/>
                      </a:pPr>
                      <a:r>
                        <a:rPr lang="en-US" sz="2400">
                          <a:solidFill>
                            <a:srgbClr val="12127D"/>
                          </a:solidFill>
                          <a:latin typeface="Tlab 돋움 미디움"/>
                        </a:rPr>
                        <a:t>Logistic</a:t>
                      </a:r>
                      <a:endParaRPr lang="en-US" sz="1100"/>
                    </a:p>
                    <a:p>
                      <a:pPr algn="ctr">
                        <a:lnSpc>
                          <a:spcPts val="3359"/>
                        </a:lnSpc>
                      </a:pPr>
                      <a:r>
                        <a:rPr lang="en-US" sz="2400">
                          <a:solidFill>
                            <a:srgbClr val="12127D"/>
                          </a:solidFill>
                          <a:latin typeface="Tlab 돋움 미디움"/>
                        </a:rPr>
                        <a:t>Regression</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359"/>
                        </a:lnSpc>
                        <a:defRPr/>
                      </a:pPr>
                      <a:r>
                        <a:rPr lang="en-US" sz="2400">
                          <a:solidFill>
                            <a:srgbClr val="000000"/>
                          </a:solidFill>
                          <a:latin typeface="Tlab 돋움 미디움"/>
                        </a:rPr>
                        <a:t>C=0.1, penalty=“l1”,solver =“liblinear”</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671982">
                <a:tc>
                  <a:txBody>
                    <a:bodyPr anchor="t" rtlCol="false"/>
                    <a:lstStyle/>
                    <a:p>
                      <a:pPr algn="ctr">
                        <a:lnSpc>
                          <a:spcPts val="3359"/>
                        </a:lnSpc>
                        <a:defRPr/>
                      </a:pPr>
                      <a:r>
                        <a:rPr lang="en-US" sz="2400">
                          <a:solidFill>
                            <a:srgbClr val="12127D"/>
                          </a:solidFill>
                          <a:latin typeface="Tlab 돋움 미디움"/>
                        </a:rPr>
                        <a:t>RandomForest</a:t>
                      </a:r>
                      <a:endParaRPr lang="en-US" sz="1100"/>
                    </a:p>
                    <a:p>
                      <a:pPr algn="ctr">
                        <a:lnSpc>
                          <a:spcPts val="3359"/>
                        </a:lnSpc>
                      </a:pPr>
                      <a:r>
                        <a:rPr lang="en-US" sz="2400">
                          <a:solidFill>
                            <a:srgbClr val="12127D"/>
                          </a:solidFill>
                          <a:latin typeface="Tlab 돋움 미디움"/>
                        </a:rPr>
                        <a:t>Classifier</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359"/>
                        </a:lnSpc>
                        <a:defRPr/>
                      </a:pPr>
                      <a:r>
                        <a:rPr lang="en-US" sz="2400">
                          <a:solidFill>
                            <a:srgbClr val="000000"/>
                          </a:solidFill>
                          <a:latin typeface="Tlab 돋움 미디움"/>
                        </a:rPr>
                        <a:t>max_depth=15, min_samples_split=15, n_estimators=150, n_jobs=-1</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2571501">
                <a:tc>
                  <a:txBody>
                    <a:bodyPr anchor="t" rtlCol="false"/>
                    <a:lstStyle/>
                    <a:p>
                      <a:pPr algn="ctr">
                        <a:lnSpc>
                          <a:spcPts val="3359"/>
                        </a:lnSpc>
                        <a:defRPr/>
                      </a:pPr>
                      <a:r>
                        <a:rPr lang="en-US" sz="2400">
                          <a:solidFill>
                            <a:srgbClr val="12127D"/>
                          </a:solidFill>
                          <a:latin typeface="Tlab 돋움 미디움"/>
                        </a:rPr>
                        <a:t>xgboost</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359"/>
                        </a:lnSpc>
                        <a:defRPr/>
                      </a:pPr>
                      <a:r>
                        <a:rPr lang="en-US" sz="2400">
                          <a:solidFill>
                            <a:srgbClr val="000000"/>
                          </a:solidFill>
                          <a:latin typeface="Tlab 돋움 미디움"/>
                        </a:rPr>
                        <a:t>colsample_bytree = 0.5439, learning_rate = 0.24914,</a:t>
                      </a:r>
                      <a:endParaRPr lang="en-US" sz="1100"/>
                    </a:p>
                    <a:p>
                      <a:pPr algn="ctr">
                        <a:lnSpc>
                          <a:spcPts val="3359"/>
                        </a:lnSpc>
                      </a:pPr>
                      <a:r>
                        <a:rPr lang="en-US" sz="2400">
                          <a:solidFill>
                            <a:srgbClr val="000000"/>
                          </a:solidFill>
                          <a:latin typeface="Tlab 돋움 미디움"/>
                        </a:rPr>
                        <a:t> max_depth = 4, min_child_weight = 9.9011, </a:t>
                      </a:r>
                    </a:p>
                    <a:p>
                      <a:pPr algn="ctr">
                        <a:lnSpc>
                          <a:spcPts val="3359"/>
                        </a:lnSpc>
                      </a:pPr>
                      <a:r>
                        <a:rPr lang="en-US" sz="2400">
                          <a:solidFill>
                            <a:srgbClr val="000000"/>
                          </a:solidFill>
                          <a:latin typeface="Tlab 돋움 미디움"/>
                        </a:rPr>
                        <a:t>n_estimators = 125, num_leaves = 12, reg_alpha = 13.323, reg_lambda = 4.269509</a:t>
                      </a:r>
                    </a:p>
                    <a:p>
                      <a:pPr algn="ctr">
                        <a:lnSpc>
                          <a:spcPts val="3359"/>
                        </a:lnSpc>
                      </a:pP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724867">
                <a:tc>
                  <a:txBody>
                    <a:bodyPr anchor="t" rtlCol="false"/>
                    <a:lstStyle/>
                    <a:p>
                      <a:pPr algn="ctr">
                        <a:lnSpc>
                          <a:spcPts val="3359"/>
                        </a:lnSpc>
                        <a:defRPr/>
                      </a:pPr>
                      <a:r>
                        <a:rPr lang="en-US" sz="2400">
                          <a:solidFill>
                            <a:srgbClr val="12127D"/>
                          </a:solidFill>
                          <a:latin typeface="Tlab 돋움 미디움"/>
                        </a:rPr>
                        <a:t>lightgbm</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359"/>
                        </a:lnSpc>
                        <a:defRPr/>
                      </a:pPr>
                      <a:r>
                        <a:rPr lang="en-US" sz="2400">
                          <a:solidFill>
                            <a:srgbClr val="000000"/>
                          </a:solidFill>
                          <a:latin typeface="Tlab 돋움 미디움"/>
                        </a:rPr>
                        <a:t>colsample_bytree = 0.5439, learning_rate = 0.2491, max_depth = 4, min_child_weight = 9.9011, n_estimators = 125, num_leaves =12, reg_alpha = 13.323, reg_lambda = 4.2695</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33 </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908932" y="1890874"/>
            <a:ext cx="5883497"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1387484" y="2268478"/>
          <a:ext cx="15513032" cy="6989822"/>
        </p:xfrm>
        <a:graphic>
          <a:graphicData uri="http://schemas.openxmlformats.org/drawingml/2006/table">
            <a:tbl>
              <a:tblPr/>
              <a:tblGrid>
                <a:gridCol w="2735572"/>
                <a:gridCol w="2498838"/>
                <a:gridCol w="2498838"/>
                <a:gridCol w="2498838"/>
                <a:gridCol w="2498682"/>
                <a:gridCol w="2782265"/>
              </a:tblGrid>
              <a:tr h="1660601">
                <a:tc>
                  <a:txBody>
                    <a:bodyPr anchor="t" rtlCol="false"/>
                    <a:lstStyle/>
                    <a:p>
                      <a:pPr algn="ctr">
                        <a:lnSpc>
                          <a:spcPts val="3640"/>
                        </a:lnSpc>
                        <a:defRPr/>
                      </a:pPr>
                      <a:r>
                        <a:rPr lang="en-US" sz="2600">
                          <a:solidFill>
                            <a:srgbClr val="12127D"/>
                          </a:solidFill>
                          <a:ea typeface="Tlab 돋움 미디움"/>
                        </a:rPr>
                        <a:t>모델</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정확도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정밀도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재현율</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f1스코어</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latin typeface="Tlab 돋움 미디움"/>
                        </a:rPr>
                        <a:t>roc_auc_score</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332305">
                <a:tc>
                  <a:txBody>
                    <a:bodyPr anchor="t" rtlCol="false"/>
                    <a:lstStyle/>
                    <a:p>
                      <a:pPr algn="ctr">
                        <a:lnSpc>
                          <a:spcPts val="3640"/>
                        </a:lnSpc>
                        <a:defRPr/>
                      </a:pPr>
                      <a:r>
                        <a:rPr lang="en-US" sz="2600">
                          <a:solidFill>
                            <a:srgbClr val="12127D"/>
                          </a:solidFill>
                          <a:latin typeface="Tlab 돋움 미디움"/>
                        </a:rPr>
                        <a:t>Logistic</a:t>
                      </a:r>
                      <a:endParaRPr lang="en-US" sz="1100"/>
                    </a:p>
                    <a:p>
                      <a:pPr algn="ctr">
                        <a:lnSpc>
                          <a:spcPts val="3640"/>
                        </a:lnSpc>
                      </a:pPr>
                      <a:r>
                        <a:rPr lang="en-US" sz="2600">
                          <a:solidFill>
                            <a:srgbClr val="12127D"/>
                          </a:solidFill>
                          <a:latin typeface="Tlab 돋움 미디움"/>
                        </a:rPr>
                        <a:t>Regression</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벨류값 0.7221</a:t>
                      </a:r>
                      <a:endParaRPr lang="en-US" sz="1100"/>
                    </a:p>
                    <a:p>
                      <a:pPr algn="ctr">
                        <a:lnSpc>
                          <a:spcPts val="3640"/>
                        </a:lnSpc>
                      </a:pPr>
                      <a:r>
                        <a:rPr lang="en-US" sz="2600">
                          <a:solidFill>
                            <a:srgbClr val="000000"/>
                          </a:solidFill>
                          <a:ea typeface="Tlab 돋움 미디움"/>
                        </a:rPr>
                        <a:t>테스트 0.6797</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a:t>
                      </a:r>
                      <a:r>
                        <a:rPr lang="en-US" sz="2600">
                          <a:solidFill>
                            <a:srgbClr val="CF2025"/>
                          </a:solidFill>
                          <a:latin typeface="Tlab 돋움 미디움"/>
                        </a:rPr>
                        <a:t>0.6874</a:t>
                      </a:r>
                      <a:endParaRPr lang="en-US" sz="1100"/>
                    </a:p>
                    <a:p>
                      <a:pPr algn="ctr">
                        <a:lnSpc>
                          <a:spcPts val="3640"/>
                        </a:lnSpc>
                      </a:pPr>
                      <a:r>
                        <a:rPr lang="en-US" sz="2600">
                          <a:solidFill>
                            <a:srgbClr val="000000"/>
                          </a:solidFill>
                          <a:ea typeface="Tlab 돋움 미디움"/>
                        </a:rPr>
                        <a:t>테스트 </a:t>
                      </a:r>
                      <a:r>
                        <a:rPr lang="en-US" sz="2600">
                          <a:solidFill>
                            <a:srgbClr val="CF2025"/>
                          </a:solidFill>
                          <a:latin typeface="Tlab 돋움 미디움"/>
                        </a:rPr>
                        <a:t>0.7898</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0.7163</a:t>
                      </a:r>
                      <a:endParaRPr lang="en-US" sz="1100"/>
                    </a:p>
                    <a:p>
                      <a:pPr algn="ctr">
                        <a:lnSpc>
                          <a:spcPts val="3640"/>
                        </a:lnSpc>
                      </a:pPr>
                      <a:r>
                        <a:rPr lang="en-US" sz="2600">
                          <a:solidFill>
                            <a:srgbClr val="000000"/>
                          </a:solidFill>
                          <a:ea typeface="Tlab 돋움 미디움"/>
                        </a:rPr>
                        <a:t>테스트 0.6354</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0.7016</a:t>
                      </a:r>
                      <a:endParaRPr lang="en-US" sz="1100"/>
                    </a:p>
                    <a:p>
                      <a:pPr algn="ctr">
                        <a:lnSpc>
                          <a:spcPts val="3640"/>
                        </a:lnSpc>
                      </a:pPr>
                      <a:r>
                        <a:rPr lang="en-US" sz="2600">
                          <a:solidFill>
                            <a:srgbClr val="000000"/>
                          </a:solidFill>
                          <a:ea typeface="Tlab 돋움 미디움"/>
                        </a:rPr>
                        <a:t>테스트 0.7042</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0.7977</a:t>
                      </a:r>
                      <a:endParaRPr lang="en-US" sz="1100"/>
                    </a:p>
                    <a:p>
                      <a:pPr algn="ctr">
                        <a:lnSpc>
                          <a:spcPts val="3640"/>
                        </a:lnSpc>
                      </a:pPr>
                      <a:r>
                        <a:rPr lang="en-US" sz="2600">
                          <a:solidFill>
                            <a:srgbClr val="000000"/>
                          </a:solidFill>
                          <a:ea typeface="Tlab 돋움 미디움"/>
                        </a:rPr>
                        <a:t>테스트 0.7702</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332305">
                <a:tc>
                  <a:txBody>
                    <a:bodyPr anchor="t" rtlCol="false"/>
                    <a:lstStyle/>
                    <a:p>
                      <a:pPr algn="ctr">
                        <a:lnSpc>
                          <a:spcPts val="3640"/>
                        </a:lnSpc>
                        <a:defRPr/>
                      </a:pPr>
                      <a:r>
                        <a:rPr lang="en-US" sz="2600">
                          <a:solidFill>
                            <a:srgbClr val="12127D"/>
                          </a:solidFill>
                          <a:latin typeface="Tlab 돋움 미디움"/>
                        </a:rPr>
                        <a:t>RandomForest</a:t>
                      </a:r>
                      <a:endParaRPr lang="en-US" sz="1100"/>
                    </a:p>
                    <a:p>
                      <a:pPr algn="ctr">
                        <a:lnSpc>
                          <a:spcPts val="3640"/>
                        </a:lnSpc>
                      </a:pPr>
                      <a:r>
                        <a:rPr lang="en-US" sz="2600">
                          <a:solidFill>
                            <a:srgbClr val="12127D"/>
                          </a:solidFill>
                          <a:latin typeface="Tlab 돋움 미디움"/>
                        </a:rPr>
                        <a:t>Classifier</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벨류값 </a:t>
                      </a:r>
                      <a:r>
                        <a:rPr lang="en-US" sz="2600">
                          <a:solidFill>
                            <a:srgbClr val="CF2025"/>
                          </a:solidFill>
                          <a:latin typeface="Tlab 돋움 미디움"/>
                        </a:rPr>
                        <a:t>0.7268</a:t>
                      </a:r>
                      <a:endParaRPr lang="en-US" sz="1100"/>
                    </a:p>
                    <a:p>
                      <a:pPr algn="ctr">
                        <a:lnSpc>
                          <a:spcPts val="3640"/>
                        </a:lnSpc>
                      </a:pPr>
                      <a:r>
                        <a:rPr lang="en-US" sz="2600">
                          <a:solidFill>
                            <a:srgbClr val="000000"/>
                          </a:solidFill>
                          <a:ea typeface="Tlab 돋움 미디움"/>
                        </a:rPr>
                        <a:t>테스트 0.6846</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0.6832</a:t>
                      </a:r>
                      <a:endParaRPr lang="en-US" sz="1100"/>
                    </a:p>
                    <a:p>
                      <a:pPr algn="ctr">
                        <a:lnSpc>
                          <a:spcPts val="3640"/>
                        </a:lnSpc>
                      </a:pPr>
                      <a:r>
                        <a:rPr lang="en-US" sz="2600">
                          <a:solidFill>
                            <a:srgbClr val="000000"/>
                          </a:solidFill>
                          <a:ea typeface="Tlab 돋움 미디움"/>
                        </a:rPr>
                        <a:t>테스트 0.7847</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a:t>
                      </a:r>
                      <a:r>
                        <a:rPr lang="en-US" sz="2600">
                          <a:solidFill>
                            <a:srgbClr val="CF2025"/>
                          </a:solidFill>
                          <a:latin typeface="Tlab 돋움 미디움"/>
                        </a:rPr>
                        <a:t>0.7475</a:t>
                      </a:r>
                      <a:endParaRPr lang="en-US" sz="1100"/>
                    </a:p>
                    <a:p>
                      <a:pPr algn="ctr">
                        <a:lnSpc>
                          <a:spcPts val="3640"/>
                        </a:lnSpc>
                      </a:pPr>
                      <a:r>
                        <a:rPr lang="en-US" sz="2600">
                          <a:solidFill>
                            <a:srgbClr val="000000"/>
                          </a:solidFill>
                          <a:ea typeface="Tlab 돋움 미디움"/>
                        </a:rPr>
                        <a:t>테스트 </a:t>
                      </a:r>
                      <a:r>
                        <a:rPr lang="en-US" sz="2600">
                          <a:solidFill>
                            <a:srgbClr val="CF2025"/>
                          </a:solidFill>
                          <a:latin typeface="Tlab 돋움 미디움"/>
                        </a:rPr>
                        <a:t>0.6538</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a:t>
                      </a:r>
                      <a:r>
                        <a:rPr lang="en-US" sz="2600">
                          <a:solidFill>
                            <a:srgbClr val="CF2025"/>
                          </a:solidFill>
                          <a:latin typeface="Tlab 돋움 미디움"/>
                        </a:rPr>
                        <a:t>0.7139</a:t>
                      </a:r>
                      <a:endParaRPr lang="en-US" sz="1100"/>
                    </a:p>
                    <a:p>
                      <a:pPr algn="ctr">
                        <a:lnSpc>
                          <a:spcPts val="3640"/>
                        </a:lnSpc>
                      </a:pPr>
                      <a:r>
                        <a:rPr lang="en-US" sz="2600">
                          <a:solidFill>
                            <a:srgbClr val="000000"/>
                          </a:solidFill>
                          <a:ea typeface="Tlab 돋움 미디움"/>
                        </a:rPr>
                        <a:t>테스트 0.7133</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0.8031</a:t>
                      </a:r>
                      <a:endParaRPr lang="en-US" sz="1100"/>
                    </a:p>
                    <a:p>
                      <a:pPr algn="ctr">
                        <a:lnSpc>
                          <a:spcPts val="3640"/>
                        </a:lnSpc>
                      </a:pPr>
                      <a:r>
                        <a:rPr lang="en-US" sz="2600">
                          <a:solidFill>
                            <a:srgbClr val="000000"/>
                          </a:solidFill>
                          <a:ea typeface="Tlab 돋움 미디움"/>
                        </a:rPr>
                        <a:t>테스트 0.7712</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332305">
                <a:tc>
                  <a:txBody>
                    <a:bodyPr anchor="t" rtlCol="false"/>
                    <a:lstStyle/>
                    <a:p>
                      <a:pPr algn="ctr">
                        <a:lnSpc>
                          <a:spcPts val="3640"/>
                        </a:lnSpc>
                        <a:defRPr/>
                      </a:pPr>
                      <a:r>
                        <a:rPr lang="en-US" sz="2600">
                          <a:solidFill>
                            <a:srgbClr val="12127D"/>
                          </a:solidFill>
                          <a:latin typeface="Tlab 돋움 미디움"/>
                        </a:rPr>
                        <a:t>xgboost</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벨류값 0.7250</a:t>
                      </a:r>
                      <a:endParaRPr lang="en-US" sz="1100"/>
                    </a:p>
                    <a:p>
                      <a:pPr algn="ctr">
                        <a:lnSpc>
                          <a:spcPts val="3640"/>
                        </a:lnSpc>
                      </a:pPr>
                      <a:r>
                        <a:rPr lang="en-US" sz="2600">
                          <a:solidFill>
                            <a:srgbClr val="000000"/>
                          </a:solidFill>
                          <a:ea typeface="Tlab 돋움 미디움"/>
                        </a:rPr>
                        <a:t>테스트 </a:t>
                      </a:r>
                      <a:r>
                        <a:rPr lang="en-US" sz="2600">
                          <a:solidFill>
                            <a:srgbClr val="CF2025"/>
                          </a:solidFill>
                          <a:latin typeface="Tlab 돋움 미디움"/>
                        </a:rPr>
                        <a:t>0.6850</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0.6832</a:t>
                      </a:r>
                      <a:endParaRPr lang="en-US" sz="1100"/>
                    </a:p>
                    <a:p>
                      <a:pPr algn="ctr">
                        <a:lnSpc>
                          <a:spcPts val="3640"/>
                        </a:lnSpc>
                      </a:pPr>
                      <a:r>
                        <a:rPr lang="en-US" sz="2600">
                          <a:solidFill>
                            <a:srgbClr val="000000"/>
                          </a:solidFill>
                          <a:ea typeface="Tlab 돋움 미디움"/>
                        </a:rPr>
                        <a:t>테스트 0.7878</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0.7398</a:t>
                      </a:r>
                      <a:endParaRPr lang="en-US" sz="1100"/>
                    </a:p>
                    <a:p>
                      <a:pPr algn="ctr">
                        <a:lnSpc>
                          <a:spcPts val="3640"/>
                        </a:lnSpc>
                      </a:pPr>
                      <a:r>
                        <a:rPr lang="en-US" sz="2600">
                          <a:solidFill>
                            <a:srgbClr val="000000"/>
                          </a:solidFill>
                          <a:ea typeface="Tlab 돋움 미디움"/>
                        </a:rPr>
                        <a:t>테스트 0.6502</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0.7104</a:t>
                      </a:r>
                      <a:endParaRPr lang="en-US" sz="1100"/>
                    </a:p>
                    <a:p>
                      <a:pPr algn="ctr">
                        <a:lnSpc>
                          <a:spcPts val="3640"/>
                        </a:lnSpc>
                      </a:pPr>
                      <a:r>
                        <a:rPr lang="en-US" sz="2600">
                          <a:solidFill>
                            <a:srgbClr val="000000"/>
                          </a:solidFill>
                          <a:ea typeface="Tlab 돋움 미디움"/>
                        </a:rPr>
                        <a:t>테스트 </a:t>
                      </a:r>
                      <a:r>
                        <a:rPr lang="en-US" sz="2600">
                          <a:solidFill>
                            <a:srgbClr val="CF2025"/>
                          </a:solidFill>
                          <a:latin typeface="Tlab 돋움 미디움"/>
                        </a:rPr>
                        <a:t>0.7124</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a:t>
                      </a:r>
                      <a:r>
                        <a:rPr lang="en-US" sz="2600">
                          <a:solidFill>
                            <a:srgbClr val="CF2025"/>
                          </a:solidFill>
                          <a:latin typeface="Tlab 돋움 미디움"/>
                        </a:rPr>
                        <a:t>0.8053</a:t>
                      </a:r>
                      <a:endParaRPr lang="en-US" sz="1100"/>
                    </a:p>
                    <a:p>
                      <a:pPr algn="ctr">
                        <a:lnSpc>
                          <a:spcPts val="3640"/>
                        </a:lnSpc>
                      </a:pPr>
                      <a:r>
                        <a:rPr lang="en-US" sz="2600">
                          <a:solidFill>
                            <a:srgbClr val="000000"/>
                          </a:solidFill>
                          <a:ea typeface="Tlab 돋움 미디움"/>
                        </a:rPr>
                        <a:t>테스트 </a:t>
                      </a:r>
                      <a:r>
                        <a:rPr lang="en-US" sz="2600">
                          <a:solidFill>
                            <a:srgbClr val="CF2025"/>
                          </a:solidFill>
                          <a:latin typeface="Tlab 돋움 미디움"/>
                        </a:rPr>
                        <a:t>0.7731</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332305">
                <a:tc>
                  <a:txBody>
                    <a:bodyPr anchor="t" rtlCol="false"/>
                    <a:lstStyle/>
                    <a:p>
                      <a:pPr algn="ctr">
                        <a:lnSpc>
                          <a:spcPts val="3640"/>
                        </a:lnSpc>
                        <a:defRPr/>
                      </a:pPr>
                      <a:r>
                        <a:rPr lang="en-US" sz="2600">
                          <a:solidFill>
                            <a:srgbClr val="12127D"/>
                          </a:solidFill>
                          <a:latin typeface="Tlab 돋움 미디움"/>
                        </a:rPr>
                        <a:t>lightgbm</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벨류값 0.7251</a:t>
                      </a:r>
                      <a:endParaRPr lang="en-US" sz="1100"/>
                    </a:p>
                    <a:p>
                      <a:pPr algn="ctr">
                        <a:lnSpc>
                          <a:spcPts val="3640"/>
                        </a:lnSpc>
                      </a:pPr>
                      <a:r>
                        <a:rPr lang="en-US" sz="2600">
                          <a:solidFill>
                            <a:srgbClr val="000000"/>
                          </a:solidFill>
                          <a:ea typeface="Tlab 돋움 미디움"/>
                        </a:rPr>
                        <a:t>테스트 0.6804</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0.6849</a:t>
                      </a:r>
                      <a:endParaRPr lang="en-US" sz="1100"/>
                    </a:p>
                    <a:p>
                      <a:pPr algn="ctr">
                        <a:lnSpc>
                          <a:spcPts val="3640"/>
                        </a:lnSpc>
                      </a:pPr>
                      <a:r>
                        <a:rPr lang="en-US" sz="2600">
                          <a:solidFill>
                            <a:srgbClr val="000000"/>
                          </a:solidFill>
                          <a:ea typeface="Tlab 돋움 미디움"/>
                        </a:rPr>
                        <a:t>테스트 0.7857</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0.7352</a:t>
                      </a:r>
                      <a:endParaRPr lang="en-US" sz="1100"/>
                    </a:p>
                    <a:p>
                      <a:pPr algn="ctr">
                        <a:lnSpc>
                          <a:spcPts val="3640"/>
                        </a:lnSpc>
                      </a:pPr>
                      <a:r>
                        <a:rPr lang="en-US" sz="2600">
                          <a:solidFill>
                            <a:srgbClr val="000000"/>
                          </a:solidFill>
                          <a:ea typeface="Tlab 돋움 미디움"/>
                        </a:rPr>
                        <a:t>테스트 0.6428</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0.7092</a:t>
                      </a:r>
                      <a:endParaRPr lang="en-US" sz="1100"/>
                    </a:p>
                    <a:p>
                      <a:pPr algn="ctr">
                        <a:lnSpc>
                          <a:spcPts val="3640"/>
                        </a:lnSpc>
                      </a:pPr>
                      <a:r>
                        <a:rPr lang="en-US" sz="2600">
                          <a:solidFill>
                            <a:srgbClr val="000000"/>
                          </a:solidFill>
                          <a:ea typeface="Tlab 돋움 미디움"/>
                        </a:rPr>
                        <a:t>테스트 0.7071</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벨류값 0.8041</a:t>
                      </a:r>
                      <a:endParaRPr lang="en-US" sz="1100"/>
                    </a:p>
                    <a:p>
                      <a:pPr algn="ctr">
                        <a:lnSpc>
                          <a:spcPts val="3640"/>
                        </a:lnSpc>
                      </a:pPr>
                      <a:r>
                        <a:rPr lang="en-US" sz="2600">
                          <a:solidFill>
                            <a:srgbClr val="000000"/>
                          </a:solidFill>
                          <a:ea typeface="Tlab 돋움 미디움"/>
                        </a:rPr>
                        <a:t>테스트 0.7723</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grpSp>
        <p:nvGrpSpPr>
          <p:cNvPr name="Group 10" id="10"/>
          <p:cNvGrpSpPr/>
          <p:nvPr/>
        </p:nvGrpSpPr>
        <p:grpSpPr>
          <a:xfrm rot="0">
            <a:off x="6444678" y="3767300"/>
            <a:ext cx="2823147" cy="1569806"/>
            <a:chOff x="0" y="0"/>
            <a:chExt cx="743545" cy="413447"/>
          </a:xfrm>
        </p:grpSpPr>
        <p:sp>
          <p:nvSpPr>
            <p:cNvPr name="Freeform 11" id="11"/>
            <p:cNvSpPr/>
            <p:nvPr/>
          </p:nvSpPr>
          <p:spPr>
            <a:xfrm flipH="false" flipV="false" rot="0">
              <a:off x="0" y="0"/>
              <a:ext cx="743545" cy="413447"/>
            </a:xfrm>
            <a:custGeom>
              <a:avLst/>
              <a:gdLst/>
              <a:ahLst/>
              <a:cxnLst/>
              <a:rect r="r" b="b" t="t" l="l"/>
              <a:pathLst>
                <a:path h="413447" w="743545">
                  <a:moveTo>
                    <a:pt x="0" y="0"/>
                  </a:moveTo>
                  <a:lnTo>
                    <a:pt x="743545" y="0"/>
                  </a:lnTo>
                  <a:lnTo>
                    <a:pt x="743545" y="413447"/>
                  </a:lnTo>
                  <a:lnTo>
                    <a:pt x="0" y="413447"/>
                  </a:lnTo>
                  <a:close/>
                </a:path>
              </a:pathLst>
            </a:custGeom>
            <a:solidFill>
              <a:srgbClr val="000000">
                <a:alpha val="0"/>
              </a:srgbClr>
            </a:solidFill>
            <a:ln w="95250">
              <a:solidFill>
                <a:srgbClr val="FF0000"/>
              </a:solidFill>
            </a:ln>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573875" y="1038273"/>
            <a:ext cx="2185488" cy="838313"/>
          </a:xfrm>
          <a:prstGeom prst="rect">
            <a:avLst/>
          </a:prstGeom>
        </p:spPr>
        <p:txBody>
          <a:bodyPr anchor="t" rtlCol="false" tIns="0" lIns="0" bIns="0" rIns="0">
            <a:spAutoFit/>
          </a:bodyPr>
          <a:lstStyle/>
          <a:p>
            <a:pPr marL="0" indent="0" lvl="0">
              <a:lnSpc>
                <a:spcPts val="6548"/>
              </a:lnSpc>
              <a:spcBef>
                <a:spcPct val="0"/>
              </a:spcBef>
            </a:pPr>
            <a:r>
              <a:rPr lang="en-US" sz="5456">
                <a:solidFill>
                  <a:srgbClr val="FFFFFF"/>
                </a:solidFill>
                <a:ea typeface="TDTD평고딕"/>
              </a:rPr>
              <a:t>모델링</a:t>
            </a:r>
          </a:p>
        </p:txBody>
      </p:sp>
      <p:grpSp>
        <p:nvGrpSpPr>
          <p:cNvPr name="Group 14" id="14"/>
          <p:cNvGrpSpPr/>
          <p:nvPr/>
        </p:nvGrpSpPr>
        <p:grpSpPr>
          <a:xfrm rot="0">
            <a:off x="14077369" y="6488256"/>
            <a:ext cx="2823147" cy="1569806"/>
            <a:chOff x="0" y="0"/>
            <a:chExt cx="743545" cy="413447"/>
          </a:xfrm>
        </p:grpSpPr>
        <p:sp>
          <p:nvSpPr>
            <p:cNvPr name="Freeform 15" id="15"/>
            <p:cNvSpPr/>
            <p:nvPr/>
          </p:nvSpPr>
          <p:spPr>
            <a:xfrm flipH="false" flipV="false" rot="0">
              <a:off x="0" y="0"/>
              <a:ext cx="743545" cy="413447"/>
            </a:xfrm>
            <a:custGeom>
              <a:avLst/>
              <a:gdLst/>
              <a:ahLst/>
              <a:cxnLst/>
              <a:rect r="r" b="b" t="t" l="l"/>
              <a:pathLst>
                <a:path h="413447" w="743545">
                  <a:moveTo>
                    <a:pt x="0" y="0"/>
                  </a:moveTo>
                  <a:lnTo>
                    <a:pt x="743545" y="0"/>
                  </a:lnTo>
                  <a:lnTo>
                    <a:pt x="743545" y="413447"/>
                  </a:lnTo>
                  <a:lnTo>
                    <a:pt x="0" y="413447"/>
                  </a:lnTo>
                  <a:close/>
                </a:path>
              </a:pathLst>
            </a:custGeom>
            <a:solidFill>
              <a:srgbClr val="000000">
                <a:alpha val="0"/>
              </a:srgbClr>
            </a:solidFill>
            <a:ln w="95250">
              <a:solidFill>
                <a:srgbClr val="FF0000"/>
              </a:solidFill>
            </a:ln>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34 </a:t>
            </a:r>
          </a:p>
        </p:txBody>
      </p:sp>
      <p:grpSp>
        <p:nvGrpSpPr>
          <p:cNvPr name="Group 18" id="18"/>
          <p:cNvGrpSpPr/>
          <p:nvPr/>
        </p:nvGrpSpPr>
        <p:grpSpPr>
          <a:xfrm rot="0">
            <a:off x="8950631" y="5143500"/>
            <a:ext cx="2823147" cy="1569806"/>
            <a:chOff x="0" y="0"/>
            <a:chExt cx="743545" cy="413447"/>
          </a:xfrm>
        </p:grpSpPr>
        <p:sp>
          <p:nvSpPr>
            <p:cNvPr name="Freeform 19" id="19"/>
            <p:cNvSpPr/>
            <p:nvPr/>
          </p:nvSpPr>
          <p:spPr>
            <a:xfrm flipH="false" flipV="false" rot="0">
              <a:off x="0" y="0"/>
              <a:ext cx="743545" cy="413447"/>
            </a:xfrm>
            <a:custGeom>
              <a:avLst/>
              <a:gdLst/>
              <a:ahLst/>
              <a:cxnLst/>
              <a:rect r="r" b="b" t="t" l="l"/>
              <a:pathLst>
                <a:path h="413447" w="743545">
                  <a:moveTo>
                    <a:pt x="0" y="0"/>
                  </a:moveTo>
                  <a:lnTo>
                    <a:pt x="743545" y="0"/>
                  </a:lnTo>
                  <a:lnTo>
                    <a:pt x="743545" y="413447"/>
                  </a:lnTo>
                  <a:lnTo>
                    <a:pt x="0" y="413447"/>
                  </a:lnTo>
                  <a:close/>
                </a:path>
              </a:pathLst>
            </a:custGeom>
            <a:solidFill>
              <a:srgbClr val="000000">
                <a:alpha val="0"/>
              </a:srgbClr>
            </a:solidFill>
            <a:ln w="95250">
              <a:solidFill>
                <a:srgbClr val="FF0000"/>
              </a:solid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296462" y="-4109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908932" y="1890874"/>
            <a:ext cx="7801429"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824957" y="3154219"/>
            <a:ext cx="3926891" cy="5093149"/>
          </a:xfrm>
          <a:custGeom>
            <a:avLst/>
            <a:gdLst/>
            <a:ahLst/>
            <a:cxnLst/>
            <a:rect r="r" b="b" t="t" l="l"/>
            <a:pathLst>
              <a:path h="5093149" w="3926891">
                <a:moveTo>
                  <a:pt x="0" y="0"/>
                </a:moveTo>
                <a:lnTo>
                  <a:pt x="3926892" y="0"/>
                </a:lnTo>
                <a:lnTo>
                  <a:pt x="3926892" y="5093148"/>
                </a:lnTo>
                <a:lnTo>
                  <a:pt x="0" y="5093148"/>
                </a:lnTo>
                <a:lnTo>
                  <a:pt x="0" y="0"/>
                </a:lnTo>
                <a:close/>
              </a:path>
            </a:pathLst>
          </a:custGeom>
          <a:blipFill>
            <a:blip r:embed="rId2"/>
            <a:stretch>
              <a:fillRect l="0" t="0" r="0" b="0"/>
            </a:stretch>
          </a:blipFill>
        </p:spPr>
      </p:sp>
      <p:sp>
        <p:nvSpPr>
          <p:cNvPr name="Freeform 10" id="10"/>
          <p:cNvSpPr/>
          <p:nvPr/>
        </p:nvSpPr>
        <p:spPr>
          <a:xfrm flipH="false" flipV="false" rot="0">
            <a:off x="11489828" y="3271302"/>
            <a:ext cx="4182779" cy="4976065"/>
          </a:xfrm>
          <a:custGeom>
            <a:avLst/>
            <a:gdLst/>
            <a:ahLst/>
            <a:cxnLst/>
            <a:rect r="r" b="b" t="t" l="l"/>
            <a:pathLst>
              <a:path h="4976065" w="4182779">
                <a:moveTo>
                  <a:pt x="0" y="0"/>
                </a:moveTo>
                <a:lnTo>
                  <a:pt x="4182779" y="0"/>
                </a:lnTo>
                <a:lnTo>
                  <a:pt x="4182779" y="4976065"/>
                </a:lnTo>
                <a:lnTo>
                  <a:pt x="0" y="4976065"/>
                </a:lnTo>
                <a:lnTo>
                  <a:pt x="0" y="0"/>
                </a:lnTo>
                <a:close/>
              </a:path>
            </a:pathLst>
          </a:custGeom>
          <a:blipFill>
            <a:blip r:embed="rId3"/>
            <a:stretch>
              <a:fillRect l="0" t="0" r="0" b="0"/>
            </a:stretch>
          </a:blipFill>
        </p:spPr>
      </p:sp>
      <p:sp>
        <p:nvSpPr>
          <p:cNvPr name="Freeform 11" id="11"/>
          <p:cNvSpPr/>
          <p:nvPr/>
        </p:nvSpPr>
        <p:spPr>
          <a:xfrm flipH="false" flipV="false" rot="0">
            <a:off x="6429860" y="3271302"/>
            <a:ext cx="4220504" cy="4830407"/>
          </a:xfrm>
          <a:custGeom>
            <a:avLst/>
            <a:gdLst/>
            <a:ahLst/>
            <a:cxnLst/>
            <a:rect r="r" b="b" t="t" l="l"/>
            <a:pathLst>
              <a:path h="4830407" w="4220504">
                <a:moveTo>
                  <a:pt x="0" y="0"/>
                </a:moveTo>
                <a:lnTo>
                  <a:pt x="4220504" y="0"/>
                </a:lnTo>
                <a:lnTo>
                  <a:pt x="4220504" y="4830407"/>
                </a:lnTo>
                <a:lnTo>
                  <a:pt x="0" y="4830407"/>
                </a:lnTo>
                <a:lnTo>
                  <a:pt x="0" y="0"/>
                </a:lnTo>
                <a:close/>
              </a:path>
            </a:pathLst>
          </a:custGeom>
          <a:blipFill>
            <a:blip r:embed="rId4"/>
            <a:stretch>
              <a:fillRect l="-4678" t="0" r="-4678" b="0"/>
            </a:stretch>
          </a:blipFill>
        </p:spPr>
      </p:sp>
      <p:sp>
        <p:nvSpPr>
          <p:cNvPr name="TextBox 12" id="12"/>
          <p:cNvSpPr txBox="true"/>
          <p:nvPr/>
        </p:nvSpPr>
        <p:spPr>
          <a:xfrm rot="0">
            <a:off x="1573875" y="1038492"/>
            <a:ext cx="7853783" cy="838094"/>
          </a:xfrm>
          <a:prstGeom prst="rect">
            <a:avLst/>
          </a:prstGeom>
        </p:spPr>
        <p:txBody>
          <a:bodyPr anchor="t" rtlCol="false" tIns="0" lIns="0" bIns="0" rIns="0">
            <a:spAutoFit/>
          </a:bodyPr>
          <a:lstStyle/>
          <a:p>
            <a:pPr marL="0" indent="0" lvl="0">
              <a:lnSpc>
                <a:spcPts val="6548"/>
              </a:lnSpc>
              <a:spcBef>
                <a:spcPct val="0"/>
              </a:spcBef>
            </a:pPr>
            <a:r>
              <a:rPr lang="en-US" sz="5456">
                <a:solidFill>
                  <a:srgbClr val="FFFFFF"/>
                </a:solidFill>
                <a:latin typeface="TDTD평고딕"/>
              </a:rPr>
              <a:t>4. 피쳐 분석</a:t>
            </a:r>
          </a:p>
        </p:txBody>
      </p:sp>
      <p:sp>
        <p:nvSpPr>
          <p:cNvPr name="TextBox 13" id="13"/>
          <p:cNvSpPr txBox="true"/>
          <p:nvPr/>
        </p:nvSpPr>
        <p:spPr>
          <a:xfrm rot="0">
            <a:off x="1991783" y="8703767"/>
            <a:ext cx="3593240" cy="514350"/>
          </a:xfrm>
          <a:prstGeom prst="rect">
            <a:avLst/>
          </a:prstGeom>
        </p:spPr>
        <p:txBody>
          <a:bodyPr anchor="t" rtlCol="false" tIns="0" lIns="0" bIns="0" rIns="0">
            <a:spAutoFit/>
          </a:bodyPr>
          <a:lstStyle/>
          <a:p>
            <a:pPr algn="ctr">
              <a:lnSpc>
                <a:spcPts val="4200"/>
              </a:lnSpc>
            </a:pPr>
            <a:r>
              <a:rPr lang="en-US" sz="3000">
                <a:solidFill>
                  <a:srgbClr val="FFFFFF"/>
                </a:solidFill>
                <a:ea typeface="Tlab 돋움 미디움"/>
              </a:rPr>
              <a:t>로지스틱 회귀계수</a:t>
            </a:r>
          </a:p>
        </p:txBody>
      </p:sp>
      <p:sp>
        <p:nvSpPr>
          <p:cNvPr name="TextBox 14" id="14"/>
          <p:cNvSpPr txBox="true"/>
          <p:nvPr/>
        </p:nvSpPr>
        <p:spPr>
          <a:xfrm rot="0">
            <a:off x="11688200" y="8703767"/>
            <a:ext cx="3786035" cy="514350"/>
          </a:xfrm>
          <a:prstGeom prst="rect">
            <a:avLst/>
          </a:prstGeom>
        </p:spPr>
        <p:txBody>
          <a:bodyPr anchor="t" rtlCol="false" tIns="0" lIns="0" bIns="0" rIns="0">
            <a:spAutoFit/>
          </a:bodyPr>
          <a:lstStyle/>
          <a:p>
            <a:pPr algn="ctr">
              <a:lnSpc>
                <a:spcPts val="4200"/>
              </a:lnSpc>
            </a:pPr>
            <a:r>
              <a:rPr lang="en-US" sz="3000">
                <a:solidFill>
                  <a:srgbClr val="FFFFFF"/>
                </a:solidFill>
                <a:latin typeface="Tlab 돋움 미디움"/>
              </a:rPr>
              <a:t>XGBOOST 피쳐 중요도</a:t>
            </a:r>
          </a:p>
        </p:txBody>
      </p:sp>
      <p:sp>
        <p:nvSpPr>
          <p:cNvPr name="TextBox 15" id="15"/>
          <p:cNvSpPr txBox="true"/>
          <p:nvPr/>
        </p:nvSpPr>
        <p:spPr>
          <a:xfrm rot="0">
            <a:off x="2328497" y="9439275"/>
            <a:ext cx="13631006" cy="537845"/>
          </a:xfrm>
          <a:prstGeom prst="rect">
            <a:avLst/>
          </a:prstGeom>
        </p:spPr>
        <p:txBody>
          <a:bodyPr anchor="t" rtlCol="false" tIns="0" lIns="0" bIns="0" rIns="0">
            <a:spAutoFit/>
          </a:bodyPr>
          <a:lstStyle/>
          <a:p>
            <a:pPr algn="ctr">
              <a:lnSpc>
                <a:spcPts val="4479"/>
              </a:lnSpc>
            </a:pPr>
            <a:r>
              <a:rPr lang="en-US" sz="3199">
                <a:solidFill>
                  <a:srgbClr val="41A4FF"/>
                </a:solidFill>
                <a:ea typeface="Tlab 돋움 미디움"/>
              </a:rPr>
              <a:t>전체 순등급, 구매 빈도수 증감, 선호 물품 순등급, 선매품 순등급 등이 중요 변수</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35 </a:t>
            </a:r>
          </a:p>
        </p:txBody>
      </p:sp>
      <p:sp>
        <p:nvSpPr>
          <p:cNvPr name="TextBox 17" id="17"/>
          <p:cNvSpPr txBox="true"/>
          <p:nvPr/>
        </p:nvSpPr>
        <p:spPr>
          <a:xfrm rot="0">
            <a:off x="6743492" y="8703767"/>
            <a:ext cx="4093126" cy="514350"/>
          </a:xfrm>
          <a:prstGeom prst="rect">
            <a:avLst/>
          </a:prstGeom>
        </p:spPr>
        <p:txBody>
          <a:bodyPr anchor="t" rtlCol="false" tIns="0" lIns="0" bIns="0" rIns="0">
            <a:spAutoFit/>
          </a:bodyPr>
          <a:lstStyle/>
          <a:p>
            <a:pPr algn="ctr">
              <a:lnSpc>
                <a:spcPts val="4200"/>
              </a:lnSpc>
            </a:pPr>
            <a:r>
              <a:rPr lang="en-US" sz="3000">
                <a:solidFill>
                  <a:srgbClr val="FFFFFF"/>
                </a:solidFill>
                <a:ea typeface="Tlab 돋움 미디움"/>
              </a:rPr>
              <a:t>랜덤포레스트 피쳐 중요도</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362200"/>
            <a:ext cx="10978824"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2406" y="1052512"/>
            <a:ext cx="8347025"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수행 절차 및 방법</a:t>
            </a:r>
          </a:p>
        </p:txBody>
      </p:sp>
      <p:sp>
        <p:nvSpPr>
          <p:cNvPr name="TextBox 10" id="10"/>
          <p:cNvSpPr txBox="true"/>
          <p:nvPr/>
        </p:nvSpPr>
        <p:spPr>
          <a:xfrm rot="0">
            <a:off x="1897455" y="2656831"/>
            <a:ext cx="7661977" cy="6308598"/>
          </a:xfrm>
          <a:prstGeom prst="rect">
            <a:avLst/>
          </a:prstGeom>
        </p:spPr>
        <p:txBody>
          <a:bodyPr anchor="t" rtlCol="false" tIns="0" lIns="0" bIns="0" rIns="0">
            <a:spAutoFit/>
          </a:bodyPr>
          <a:lstStyle/>
          <a:p>
            <a:pPr>
              <a:lnSpc>
                <a:spcPts val="10141"/>
              </a:lnSpc>
            </a:pPr>
            <a:r>
              <a:rPr lang="en-US" sz="5096" spc="270">
                <a:solidFill>
                  <a:srgbClr val="FFFFFF"/>
                </a:solidFill>
                <a:latin typeface="TDTD평고딕"/>
              </a:rPr>
              <a:t> 2. 군집화</a:t>
            </a:r>
          </a:p>
          <a:p>
            <a:pPr>
              <a:lnSpc>
                <a:spcPts val="10141"/>
              </a:lnSpc>
            </a:pPr>
            <a:r>
              <a:rPr lang="en-US" sz="5096" spc="270">
                <a:solidFill>
                  <a:srgbClr val="FFFFFF"/>
                </a:solidFill>
                <a:latin typeface="TDTD평고딕"/>
              </a:rPr>
              <a:t>   1) 군집화</a:t>
            </a:r>
          </a:p>
          <a:p>
            <a:pPr>
              <a:lnSpc>
                <a:spcPts val="10141"/>
              </a:lnSpc>
            </a:pPr>
            <a:r>
              <a:rPr lang="en-US" sz="5096" spc="270">
                <a:solidFill>
                  <a:srgbClr val="FFFFFF"/>
                </a:solidFill>
                <a:latin typeface="TDTD평고딕"/>
              </a:rPr>
              <a:t>   2) 군집분석 1</a:t>
            </a:r>
          </a:p>
          <a:p>
            <a:pPr>
              <a:lnSpc>
                <a:spcPts val="10141"/>
              </a:lnSpc>
            </a:pPr>
            <a:r>
              <a:rPr lang="en-US" sz="5096" spc="270">
                <a:solidFill>
                  <a:srgbClr val="FFFFFF"/>
                </a:solidFill>
                <a:latin typeface="TDTD평고딕"/>
              </a:rPr>
              <a:t>   3) 재군집화</a:t>
            </a:r>
          </a:p>
          <a:p>
            <a:pPr>
              <a:lnSpc>
                <a:spcPts val="10141"/>
              </a:lnSpc>
            </a:pPr>
            <a:r>
              <a:rPr lang="en-US" sz="5096" spc="270">
                <a:solidFill>
                  <a:srgbClr val="FFFFFF"/>
                </a:solidFill>
                <a:latin typeface="TDTD평고딕"/>
              </a:rPr>
              <a:t>   4) 군집분석 2</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36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251753" y="3500770"/>
            <a:ext cx="5292129" cy="5292129"/>
          </a:xfrm>
          <a:custGeom>
            <a:avLst/>
            <a:gdLst/>
            <a:ahLst/>
            <a:cxnLst/>
            <a:rect r="r" b="b" t="t" l="l"/>
            <a:pathLst>
              <a:path h="5292129" w="5292129">
                <a:moveTo>
                  <a:pt x="0" y="0"/>
                </a:moveTo>
                <a:lnTo>
                  <a:pt x="5292129" y="0"/>
                </a:lnTo>
                <a:lnTo>
                  <a:pt x="5292129" y="5292129"/>
                </a:lnTo>
                <a:lnTo>
                  <a:pt x="0" y="5292129"/>
                </a:lnTo>
                <a:lnTo>
                  <a:pt x="0" y="0"/>
                </a:lnTo>
                <a:close/>
              </a:path>
            </a:pathLst>
          </a:custGeom>
          <a:blipFill>
            <a:blip r:embed="rId2"/>
            <a:stretch>
              <a:fillRect l="0" t="0" r="0" b="0"/>
            </a:stretch>
          </a:blipFill>
        </p:spPr>
      </p:sp>
      <p:grpSp>
        <p:nvGrpSpPr>
          <p:cNvPr name="Group 9" id="9"/>
          <p:cNvGrpSpPr/>
          <p:nvPr/>
        </p:nvGrpSpPr>
        <p:grpSpPr>
          <a:xfrm rot="0">
            <a:off x="-927847" y="1276350"/>
            <a:ext cx="6319794" cy="1623695"/>
            <a:chOff x="0" y="0"/>
            <a:chExt cx="8426392" cy="2164927"/>
          </a:xfrm>
        </p:grpSpPr>
        <p:sp>
          <p:nvSpPr>
            <p:cNvPr name="AutoShape 10" id="10"/>
            <p:cNvSpPr/>
            <p:nvPr/>
          </p:nvSpPr>
          <p:spPr>
            <a:xfrm>
              <a:off x="0" y="1428750"/>
              <a:ext cx="6941258" cy="0"/>
            </a:xfrm>
            <a:prstGeom prst="line">
              <a:avLst/>
            </a:prstGeom>
            <a:ln cap="flat" w="38100">
              <a:solidFill>
                <a:srgbClr val="12127D"/>
              </a:solidFill>
              <a:prstDash val="solid"/>
              <a:headEnd type="none" len="sm" w="sm"/>
              <a:tailEnd type="none" len="sm" w="sm"/>
            </a:ln>
          </p:spPr>
        </p:sp>
        <p:sp>
          <p:nvSpPr>
            <p:cNvPr name="TextBox 11" id="11"/>
            <p:cNvSpPr txBox="true"/>
            <p:nvPr/>
          </p:nvSpPr>
          <p:spPr>
            <a:xfrm rot="0">
              <a:off x="3208780" y="-9525"/>
              <a:ext cx="5217612" cy="1343025"/>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군집화</a:t>
              </a:r>
            </a:p>
          </p:txBody>
        </p:sp>
        <p:sp>
          <p:nvSpPr>
            <p:cNvPr name="TextBox 12" id="12"/>
            <p:cNvSpPr txBox="true"/>
            <p:nvPr/>
          </p:nvSpPr>
          <p:spPr>
            <a:xfrm rot="0">
              <a:off x="5817586" y="1466850"/>
              <a:ext cx="1233268" cy="698077"/>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타겟</a:t>
              </a:r>
            </a:p>
          </p:txBody>
        </p:sp>
      </p:grpSp>
      <p:sp>
        <p:nvSpPr>
          <p:cNvPr name="TextBox 13" id="13"/>
          <p:cNvSpPr txBox="true"/>
          <p:nvPr/>
        </p:nvSpPr>
        <p:spPr>
          <a:xfrm rot="0">
            <a:off x="6267879" y="4761426"/>
            <a:ext cx="10991421" cy="687948"/>
          </a:xfrm>
          <a:prstGeom prst="rect">
            <a:avLst/>
          </a:prstGeom>
        </p:spPr>
        <p:txBody>
          <a:bodyPr anchor="t" rtlCol="false" tIns="0" lIns="0" bIns="0" rIns="0">
            <a:spAutoFit/>
          </a:bodyPr>
          <a:lstStyle/>
          <a:p>
            <a:pPr>
              <a:lnSpc>
                <a:spcPts val="5701"/>
              </a:lnSpc>
              <a:spcBef>
                <a:spcPct val="0"/>
              </a:spcBef>
            </a:pPr>
            <a:r>
              <a:rPr lang="en-US" sz="4072">
                <a:solidFill>
                  <a:srgbClr val="12127D"/>
                </a:solidFill>
                <a:latin typeface="Tlab 돋움 미디움 Bold"/>
              </a:rPr>
              <a:t>14-1분기 -&gt; 15-1분기 트레인셋 기준 감소고객</a:t>
            </a:r>
          </a:p>
        </p:txBody>
      </p:sp>
      <p:sp>
        <p:nvSpPr>
          <p:cNvPr name="TextBox 14" id="14"/>
          <p:cNvSpPr txBox="true"/>
          <p:nvPr/>
        </p:nvSpPr>
        <p:spPr>
          <a:xfrm rot="0">
            <a:off x="7445210" y="5884411"/>
            <a:ext cx="8636758" cy="1099820"/>
          </a:xfrm>
          <a:prstGeom prst="rect">
            <a:avLst/>
          </a:prstGeom>
        </p:spPr>
        <p:txBody>
          <a:bodyPr anchor="t" rtlCol="false" tIns="0" lIns="0" bIns="0" rIns="0">
            <a:spAutoFit/>
          </a:bodyPr>
          <a:lstStyle/>
          <a:p>
            <a:pPr>
              <a:lnSpc>
                <a:spcPts val="4479"/>
              </a:lnSpc>
            </a:pPr>
            <a:r>
              <a:rPr lang="en-US" sz="3199">
                <a:solidFill>
                  <a:srgbClr val="12127D"/>
                </a:solidFill>
                <a:latin typeface="Tlab 돋움 미디움"/>
              </a:rPr>
              <a:t>9282명 기준 감소고객의 패턴을 예측하기 위한</a:t>
            </a:r>
          </a:p>
          <a:p>
            <a:pPr algn="ctr">
              <a:lnSpc>
                <a:spcPts val="4479"/>
              </a:lnSpc>
              <a:spcBef>
                <a:spcPct val="0"/>
              </a:spcBef>
            </a:pPr>
            <a:r>
              <a:rPr lang="en-US" sz="3199">
                <a:solidFill>
                  <a:srgbClr val="12127D"/>
                </a:solidFill>
                <a:ea typeface="Tlab 돋움 미디움"/>
              </a:rPr>
              <a:t>컬럼 34개를 이용한 군집화</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37 </a:t>
            </a:r>
          </a:p>
        </p:txBody>
      </p:sp>
      <p:sp>
        <p:nvSpPr>
          <p:cNvPr name="TextBox 16" id="16"/>
          <p:cNvSpPr txBox="true"/>
          <p:nvPr/>
        </p:nvSpPr>
        <p:spPr>
          <a:xfrm rot="0">
            <a:off x="2232050" y="1715281"/>
            <a:ext cx="11674674" cy="669633"/>
          </a:xfrm>
          <a:prstGeom prst="rect">
            <a:avLst/>
          </a:prstGeom>
        </p:spPr>
        <p:txBody>
          <a:bodyPr anchor="t" rtlCol="false" tIns="0" lIns="0" bIns="0" rIns="0">
            <a:spAutoFit/>
          </a:bodyPr>
          <a:lstStyle/>
          <a:p>
            <a:pPr algn="ctr">
              <a:lnSpc>
                <a:spcPts val="5451"/>
              </a:lnSpc>
              <a:spcBef>
                <a:spcPct val="0"/>
              </a:spcBef>
            </a:pPr>
            <a:r>
              <a:rPr lang="en-US" sz="3893">
                <a:solidFill>
                  <a:srgbClr val="4B4648"/>
                </a:solidFill>
                <a:ea typeface="Tlab 돋움 미디움 Bold"/>
              </a:rPr>
              <a:t>군집화 목표: 감소군집의 특징 파악</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985043" y="2900045"/>
            <a:ext cx="6813807" cy="5840406"/>
          </a:xfrm>
          <a:custGeom>
            <a:avLst/>
            <a:gdLst/>
            <a:ahLst/>
            <a:cxnLst/>
            <a:rect r="r" b="b" t="t" l="l"/>
            <a:pathLst>
              <a:path h="5840406" w="6813807">
                <a:moveTo>
                  <a:pt x="0" y="0"/>
                </a:moveTo>
                <a:lnTo>
                  <a:pt x="6813807" y="0"/>
                </a:lnTo>
                <a:lnTo>
                  <a:pt x="6813807" y="5840406"/>
                </a:lnTo>
                <a:lnTo>
                  <a:pt x="0" y="5840406"/>
                </a:lnTo>
                <a:lnTo>
                  <a:pt x="0" y="0"/>
                </a:lnTo>
                <a:close/>
              </a:path>
            </a:pathLst>
          </a:custGeom>
          <a:blipFill>
            <a:blip r:embed="rId2"/>
            <a:stretch>
              <a:fillRect l="0" t="0" r="0" b="0"/>
            </a:stretch>
          </a:blipFill>
        </p:spPr>
      </p:sp>
      <p:grpSp>
        <p:nvGrpSpPr>
          <p:cNvPr name="Group 9" id="9"/>
          <p:cNvGrpSpPr/>
          <p:nvPr/>
        </p:nvGrpSpPr>
        <p:grpSpPr>
          <a:xfrm rot="0">
            <a:off x="-927847" y="1276350"/>
            <a:ext cx="6319794" cy="1623695"/>
            <a:chOff x="0" y="0"/>
            <a:chExt cx="8426392" cy="2164927"/>
          </a:xfrm>
        </p:grpSpPr>
        <p:sp>
          <p:nvSpPr>
            <p:cNvPr name="AutoShape 10" id="10"/>
            <p:cNvSpPr/>
            <p:nvPr/>
          </p:nvSpPr>
          <p:spPr>
            <a:xfrm>
              <a:off x="0" y="1428750"/>
              <a:ext cx="6941258" cy="0"/>
            </a:xfrm>
            <a:prstGeom prst="line">
              <a:avLst/>
            </a:prstGeom>
            <a:ln cap="flat" w="38100">
              <a:solidFill>
                <a:srgbClr val="12127D"/>
              </a:solidFill>
              <a:prstDash val="solid"/>
              <a:headEnd type="none" len="sm" w="sm"/>
              <a:tailEnd type="none" len="sm" w="sm"/>
            </a:ln>
          </p:spPr>
        </p:sp>
        <p:sp>
          <p:nvSpPr>
            <p:cNvPr name="TextBox 11" id="11"/>
            <p:cNvSpPr txBox="true"/>
            <p:nvPr/>
          </p:nvSpPr>
          <p:spPr>
            <a:xfrm rot="0">
              <a:off x="3208780" y="-9525"/>
              <a:ext cx="5217612" cy="1343025"/>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군집화</a:t>
              </a:r>
            </a:p>
          </p:txBody>
        </p:sp>
        <p:sp>
          <p:nvSpPr>
            <p:cNvPr name="TextBox 12" id="12"/>
            <p:cNvSpPr txBox="true"/>
            <p:nvPr/>
          </p:nvSpPr>
          <p:spPr>
            <a:xfrm rot="0">
              <a:off x="5817586" y="1466850"/>
              <a:ext cx="1233268" cy="698077"/>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과정</a:t>
              </a:r>
            </a:p>
          </p:txBody>
        </p:sp>
      </p:grpSp>
      <p:sp>
        <p:nvSpPr>
          <p:cNvPr name="Freeform 13" id="13"/>
          <p:cNvSpPr/>
          <p:nvPr/>
        </p:nvSpPr>
        <p:spPr>
          <a:xfrm flipH="false" flipV="false" rot="0">
            <a:off x="9562762" y="2900045"/>
            <a:ext cx="7493107" cy="5572491"/>
          </a:xfrm>
          <a:custGeom>
            <a:avLst/>
            <a:gdLst/>
            <a:ahLst/>
            <a:cxnLst/>
            <a:rect r="r" b="b" t="t" l="l"/>
            <a:pathLst>
              <a:path h="5572491" w="7493107">
                <a:moveTo>
                  <a:pt x="0" y="0"/>
                </a:moveTo>
                <a:lnTo>
                  <a:pt x="7493107" y="0"/>
                </a:lnTo>
                <a:lnTo>
                  <a:pt x="7493107" y="5572491"/>
                </a:lnTo>
                <a:lnTo>
                  <a:pt x="0" y="5572491"/>
                </a:lnTo>
                <a:lnTo>
                  <a:pt x="0" y="0"/>
                </a:lnTo>
                <a:close/>
              </a:path>
            </a:pathLst>
          </a:custGeom>
          <a:blipFill>
            <a:blip r:embed="rId3"/>
            <a:stretch>
              <a:fillRect l="0" t="0" r="0" b="0"/>
            </a:stretch>
          </a:blipFill>
        </p:spPr>
      </p:sp>
      <p:sp>
        <p:nvSpPr>
          <p:cNvPr name="TextBox 14" id="14"/>
          <p:cNvSpPr txBox="true"/>
          <p:nvPr/>
        </p:nvSpPr>
        <p:spPr>
          <a:xfrm rot="0">
            <a:off x="2200156" y="8673776"/>
            <a:ext cx="6383580" cy="1184002"/>
          </a:xfrm>
          <a:prstGeom prst="rect">
            <a:avLst/>
          </a:prstGeom>
        </p:spPr>
        <p:txBody>
          <a:bodyPr anchor="t" rtlCol="false" tIns="0" lIns="0" bIns="0" rIns="0">
            <a:spAutoFit/>
          </a:bodyPr>
          <a:lstStyle/>
          <a:p>
            <a:pPr algn="ctr">
              <a:lnSpc>
                <a:spcPts val="4737"/>
              </a:lnSpc>
            </a:pPr>
            <a:r>
              <a:rPr lang="en-US" sz="3383">
                <a:solidFill>
                  <a:srgbClr val="12127D"/>
                </a:solidFill>
                <a:latin typeface="Tlab 돋움 미디움"/>
              </a:rPr>
              <a:t>step1 차원 축소 후 </a:t>
            </a:r>
          </a:p>
          <a:p>
            <a:pPr algn="ctr">
              <a:lnSpc>
                <a:spcPts val="4737"/>
              </a:lnSpc>
              <a:spcBef>
                <a:spcPct val="0"/>
              </a:spcBef>
            </a:pPr>
            <a:r>
              <a:rPr lang="en-US" sz="3383">
                <a:solidFill>
                  <a:srgbClr val="12127D"/>
                </a:solidFill>
                <a:ea typeface="Tlab 돋움 미디움"/>
              </a:rPr>
              <a:t>군집화 알고리즘 선택</a:t>
            </a:r>
          </a:p>
        </p:txBody>
      </p:sp>
      <p:sp>
        <p:nvSpPr>
          <p:cNvPr name="TextBox 15" id="15"/>
          <p:cNvSpPr txBox="true"/>
          <p:nvPr/>
        </p:nvSpPr>
        <p:spPr>
          <a:xfrm rot="0">
            <a:off x="10802288" y="8671318"/>
            <a:ext cx="5014055" cy="1186460"/>
          </a:xfrm>
          <a:prstGeom prst="rect">
            <a:avLst/>
          </a:prstGeom>
        </p:spPr>
        <p:txBody>
          <a:bodyPr anchor="t" rtlCol="false" tIns="0" lIns="0" bIns="0" rIns="0">
            <a:spAutoFit/>
          </a:bodyPr>
          <a:lstStyle/>
          <a:p>
            <a:pPr algn="ctr">
              <a:lnSpc>
                <a:spcPts val="4707"/>
              </a:lnSpc>
            </a:pPr>
            <a:r>
              <a:rPr lang="en-US" sz="3362">
                <a:solidFill>
                  <a:srgbClr val="12127D"/>
                </a:solidFill>
                <a:latin typeface="Tlab 돋움 미디움"/>
              </a:rPr>
              <a:t>step2 실루엣 점수 총합</a:t>
            </a:r>
          </a:p>
          <a:p>
            <a:pPr algn="ctr">
              <a:lnSpc>
                <a:spcPts val="4707"/>
              </a:lnSpc>
              <a:spcBef>
                <a:spcPct val="0"/>
              </a:spcBef>
            </a:pPr>
            <a:r>
              <a:rPr lang="en-US" sz="3362">
                <a:solidFill>
                  <a:srgbClr val="12127D"/>
                </a:solidFill>
                <a:latin typeface="Tlab 돋움 미디움"/>
              </a:rPr>
              <a:t>: 빨간지점은 엘보우 포인트</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38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27847" y="1276350"/>
            <a:ext cx="6319794" cy="1623695"/>
            <a:chOff x="0" y="0"/>
            <a:chExt cx="8426392" cy="2164927"/>
          </a:xfrm>
        </p:grpSpPr>
        <p:sp>
          <p:nvSpPr>
            <p:cNvPr name="AutoShape 9" id="9"/>
            <p:cNvSpPr/>
            <p:nvPr/>
          </p:nvSpPr>
          <p:spPr>
            <a:xfrm>
              <a:off x="0" y="1428750"/>
              <a:ext cx="6941258" cy="0"/>
            </a:xfrm>
            <a:prstGeom prst="line">
              <a:avLst/>
            </a:prstGeom>
            <a:ln cap="flat" w="38100">
              <a:solidFill>
                <a:srgbClr val="12127D"/>
              </a:solidFill>
              <a:prstDash val="solid"/>
              <a:headEnd type="none" len="sm" w="sm"/>
              <a:tailEnd type="none" len="sm" w="sm"/>
            </a:ln>
          </p:spPr>
        </p:sp>
        <p:sp>
          <p:nvSpPr>
            <p:cNvPr name="TextBox 10" id="10"/>
            <p:cNvSpPr txBox="true"/>
            <p:nvPr/>
          </p:nvSpPr>
          <p:spPr>
            <a:xfrm rot="0">
              <a:off x="3208780" y="-9525"/>
              <a:ext cx="5217612" cy="1343025"/>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군집화</a:t>
              </a:r>
            </a:p>
          </p:txBody>
        </p:sp>
        <p:sp>
          <p:nvSpPr>
            <p:cNvPr name="TextBox 11" id="11"/>
            <p:cNvSpPr txBox="true"/>
            <p:nvPr/>
          </p:nvSpPr>
          <p:spPr>
            <a:xfrm rot="0">
              <a:off x="5817586" y="1466850"/>
              <a:ext cx="1233268" cy="698077"/>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과정</a:t>
              </a:r>
            </a:p>
          </p:txBody>
        </p:sp>
      </p:grpSp>
      <p:sp>
        <p:nvSpPr>
          <p:cNvPr name="Freeform 12" id="12"/>
          <p:cNvSpPr/>
          <p:nvPr/>
        </p:nvSpPr>
        <p:spPr>
          <a:xfrm flipH="false" flipV="false" rot="0">
            <a:off x="5679100" y="362010"/>
            <a:ext cx="9490861" cy="4781490"/>
          </a:xfrm>
          <a:custGeom>
            <a:avLst/>
            <a:gdLst/>
            <a:ahLst/>
            <a:cxnLst/>
            <a:rect r="r" b="b" t="t" l="l"/>
            <a:pathLst>
              <a:path h="4781490" w="9490861">
                <a:moveTo>
                  <a:pt x="0" y="0"/>
                </a:moveTo>
                <a:lnTo>
                  <a:pt x="9490861" y="0"/>
                </a:lnTo>
                <a:lnTo>
                  <a:pt x="9490861" y="4781490"/>
                </a:lnTo>
                <a:lnTo>
                  <a:pt x="0" y="4781490"/>
                </a:lnTo>
                <a:lnTo>
                  <a:pt x="0" y="0"/>
                </a:lnTo>
                <a:close/>
              </a:path>
            </a:pathLst>
          </a:custGeom>
          <a:blipFill>
            <a:blip r:embed="rId2"/>
            <a:stretch>
              <a:fillRect l="-10599" t="0" r="-9286" b="0"/>
            </a:stretch>
          </a:blipFill>
        </p:spPr>
      </p:sp>
      <p:sp>
        <p:nvSpPr>
          <p:cNvPr name="Freeform 13" id="13"/>
          <p:cNvSpPr/>
          <p:nvPr/>
        </p:nvSpPr>
        <p:spPr>
          <a:xfrm flipH="false" flipV="false" rot="0">
            <a:off x="5878076" y="4845349"/>
            <a:ext cx="9092909" cy="4566754"/>
          </a:xfrm>
          <a:custGeom>
            <a:avLst/>
            <a:gdLst/>
            <a:ahLst/>
            <a:cxnLst/>
            <a:rect r="r" b="b" t="t" l="l"/>
            <a:pathLst>
              <a:path h="4566754" w="9092909">
                <a:moveTo>
                  <a:pt x="0" y="0"/>
                </a:moveTo>
                <a:lnTo>
                  <a:pt x="9092909" y="0"/>
                </a:lnTo>
                <a:lnTo>
                  <a:pt x="9092909" y="4566754"/>
                </a:lnTo>
                <a:lnTo>
                  <a:pt x="0" y="4566754"/>
                </a:lnTo>
                <a:lnTo>
                  <a:pt x="0" y="0"/>
                </a:lnTo>
                <a:close/>
              </a:path>
            </a:pathLst>
          </a:custGeom>
          <a:blipFill>
            <a:blip r:embed="rId3"/>
            <a:stretch>
              <a:fillRect l="-12314" t="0" r="-9721" b="0"/>
            </a:stretch>
          </a:blipFill>
        </p:spPr>
      </p:sp>
      <p:sp>
        <p:nvSpPr>
          <p:cNvPr name="TextBox 14" id="14"/>
          <p:cNvSpPr txBox="true"/>
          <p:nvPr/>
        </p:nvSpPr>
        <p:spPr>
          <a:xfrm rot="0">
            <a:off x="8278000" y="9354953"/>
            <a:ext cx="5408932" cy="514350"/>
          </a:xfrm>
          <a:prstGeom prst="rect">
            <a:avLst/>
          </a:prstGeom>
        </p:spPr>
        <p:txBody>
          <a:bodyPr anchor="t" rtlCol="false" tIns="0" lIns="0" bIns="0" rIns="0">
            <a:spAutoFit/>
          </a:bodyPr>
          <a:lstStyle/>
          <a:p>
            <a:pPr algn="ctr">
              <a:lnSpc>
                <a:spcPts val="4200"/>
              </a:lnSpc>
              <a:spcBef>
                <a:spcPct val="0"/>
              </a:spcBef>
            </a:pPr>
            <a:r>
              <a:rPr lang="en-US" sz="3000">
                <a:solidFill>
                  <a:srgbClr val="12127D"/>
                </a:solidFill>
                <a:latin typeface="Tlab 돋움 미디움"/>
              </a:rPr>
              <a:t>step 3 군집개수에 따른 비주얼화</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39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377693" y="30568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a:grpSpLocks noChangeAspect="true"/>
          </p:cNvGrpSpPr>
          <p:nvPr/>
        </p:nvGrpSpPr>
        <p:grpSpPr>
          <a:xfrm rot="0">
            <a:off x="557250" y="3615885"/>
            <a:ext cx="2791465" cy="2791453"/>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7" id="7"/>
          <p:cNvGrpSpPr>
            <a:grpSpLocks noChangeAspect="true"/>
          </p:cNvGrpSpPr>
          <p:nvPr/>
        </p:nvGrpSpPr>
        <p:grpSpPr>
          <a:xfrm rot="0">
            <a:off x="7747886" y="3615885"/>
            <a:ext cx="2791465" cy="279145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9" id="9"/>
          <p:cNvGrpSpPr>
            <a:grpSpLocks noChangeAspect="true"/>
          </p:cNvGrpSpPr>
          <p:nvPr/>
        </p:nvGrpSpPr>
        <p:grpSpPr>
          <a:xfrm rot="0">
            <a:off x="4283069" y="3615885"/>
            <a:ext cx="2791465" cy="2791453"/>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11" id="11"/>
          <p:cNvGrpSpPr>
            <a:grpSpLocks noChangeAspect="true"/>
          </p:cNvGrpSpPr>
          <p:nvPr/>
        </p:nvGrpSpPr>
        <p:grpSpPr>
          <a:xfrm rot="0">
            <a:off x="11400775" y="3615885"/>
            <a:ext cx="2791465" cy="2791453"/>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13" id="13"/>
          <p:cNvGrpSpPr/>
          <p:nvPr/>
        </p:nvGrpSpPr>
        <p:grpSpPr>
          <a:xfrm rot="7913799">
            <a:off x="15737204" y="-3177349"/>
            <a:ext cx="5101593" cy="5731459"/>
            <a:chOff x="0" y="0"/>
            <a:chExt cx="1343629" cy="1509520"/>
          </a:xfrm>
        </p:grpSpPr>
        <p:sp>
          <p:nvSpPr>
            <p:cNvPr name="Freeform 14" id="14"/>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16" id="16"/>
          <p:cNvSpPr/>
          <p:nvPr/>
        </p:nvSpPr>
        <p:spPr>
          <a:xfrm>
            <a:off x="-927847" y="2347912"/>
            <a:ext cx="7438782" cy="0"/>
          </a:xfrm>
          <a:prstGeom prst="line">
            <a:avLst/>
          </a:prstGeom>
          <a:ln cap="flat" w="28575">
            <a:solidFill>
              <a:srgbClr val="12127D"/>
            </a:solidFill>
            <a:prstDash val="solid"/>
            <a:headEnd type="none" len="sm" w="sm"/>
            <a:tailEnd type="none" len="sm" w="sm"/>
          </a:ln>
        </p:spPr>
      </p:sp>
      <p:grpSp>
        <p:nvGrpSpPr>
          <p:cNvPr name="Group 17" id="17"/>
          <p:cNvGrpSpPr>
            <a:grpSpLocks noChangeAspect="true"/>
          </p:cNvGrpSpPr>
          <p:nvPr/>
        </p:nvGrpSpPr>
        <p:grpSpPr>
          <a:xfrm rot="0">
            <a:off x="14938522" y="3615885"/>
            <a:ext cx="2791465" cy="2791453"/>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19" id="19"/>
          <p:cNvSpPr txBox="true"/>
          <p:nvPr/>
        </p:nvSpPr>
        <p:spPr>
          <a:xfrm rot="0">
            <a:off x="837344" y="1333649"/>
            <a:ext cx="5673590" cy="999976"/>
          </a:xfrm>
          <a:prstGeom prst="rect">
            <a:avLst/>
          </a:prstGeom>
        </p:spPr>
        <p:txBody>
          <a:bodyPr anchor="t" rtlCol="false" tIns="0" lIns="0" bIns="0" rIns="0">
            <a:spAutoFit/>
          </a:bodyPr>
          <a:lstStyle/>
          <a:p>
            <a:pPr marL="0" indent="0" lvl="0">
              <a:lnSpc>
                <a:spcPts val="7800"/>
              </a:lnSpc>
              <a:spcBef>
                <a:spcPct val="0"/>
              </a:spcBef>
            </a:pPr>
            <a:r>
              <a:rPr lang="en-US" sz="6500">
                <a:solidFill>
                  <a:srgbClr val="12127D"/>
                </a:solidFill>
                <a:ea typeface="TDTD평고딕"/>
              </a:rPr>
              <a:t>팀구성 및 역할</a:t>
            </a:r>
          </a:p>
        </p:txBody>
      </p:sp>
      <p:sp>
        <p:nvSpPr>
          <p:cNvPr name="TextBox 20" id="20"/>
          <p:cNvSpPr txBox="true"/>
          <p:nvPr/>
        </p:nvSpPr>
        <p:spPr>
          <a:xfrm rot="0">
            <a:off x="-116102" y="6763061"/>
            <a:ext cx="4138169" cy="466576"/>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김동완</a:t>
            </a:r>
          </a:p>
        </p:txBody>
      </p:sp>
      <p:sp>
        <p:nvSpPr>
          <p:cNvPr name="TextBox 21" id="21"/>
          <p:cNvSpPr txBox="true"/>
          <p:nvPr/>
        </p:nvSpPr>
        <p:spPr>
          <a:xfrm rot="0">
            <a:off x="125112" y="7814563"/>
            <a:ext cx="3655740" cy="1206982"/>
          </a:xfrm>
          <a:prstGeom prst="rect">
            <a:avLst/>
          </a:prstGeom>
        </p:spPr>
        <p:txBody>
          <a:bodyPr anchor="t" rtlCol="false" tIns="0" lIns="0" bIns="0" rIns="0">
            <a:spAutoFit/>
          </a:bodyPr>
          <a:lstStyle/>
          <a:p>
            <a:pPr algn="ctr">
              <a:lnSpc>
                <a:spcPts val="3298"/>
              </a:lnSpc>
            </a:pPr>
            <a:r>
              <a:rPr lang="en-US" sz="2356">
                <a:solidFill>
                  <a:srgbClr val="12127D"/>
                </a:solidFill>
                <a:ea typeface="Tlab 돋움 레귤러"/>
              </a:rPr>
              <a:t>팀장</a:t>
            </a:r>
          </a:p>
          <a:p>
            <a:pPr algn="ctr">
              <a:lnSpc>
                <a:spcPts val="3298"/>
              </a:lnSpc>
            </a:pPr>
            <a:r>
              <a:rPr lang="en-US" sz="2356">
                <a:solidFill>
                  <a:srgbClr val="12127D"/>
                </a:solidFill>
                <a:ea typeface="Tlab 돋움 레귤러"/>
              </a:rPr>
              <a:t>피쳐 전처리, 데이터 분석,</a:t>
            </a:r>
          </a:p>
          <a:p>
            <a:pPr algn="ctr" marL="0" indent="0" lvl="0">
              <a:lnSpc>
                <a:spcPts val="3298"/>
              </a:lnSpc>
              <a:spcBef>
                <a:spcPct val="0"/>
              </a:spcBef>
            </a:pPr>
            <a:r>
              <a:rPr lang="en-US" sz="2356">
                <a:solidFill>
                  <a:srgbClr val="12127D"/>
                </a:solidFill>
                <a:ea typeface="Tlab 돋움 레귤러"/>
              </a:rPr>
              <a:t>머신러닝 활용, 군집활용</a:t>
            </a:r>
          </a:p>
        </p:txBody>
      </p:sp>
      <p:sp>
        <p:nvSpPr>
          <p:cNvPr name="TextBox 22" id="22"/>
          <p:cNvSpPr txBox="true"/>
          <p:nvPr/>
        </p:nvSpPr>
        <p:spPr>
          <a:xfrm rot="0">
            <a:off x="7315748" y="7814563"/>
            <a:ext cx="3655740" cy="1206982"/>
          </a:xfrm>
          <a:prstGeom prst="rect">
            <a:avLst/>
          </a:prstGeom>
        </p:spPr>
        <p:txBody>
          <a:bodyPr anchor="t" rtlCol="false" tIns="0" lIns="0" bIns="0" rIns="0">
            <a:spAutoFit/>
          </a:bodyPr>
          <a:lstStyle/>
          <a:p>
            <a:pPr algn="ctr">
              <a:lnSpc>
                <a:spcPts val="3298"/>
              </a:lnSpc>
            </a:pPr>
            <a:r>
              <a:rPr lang="en-US" sz="2356">
                <a:solidFill>
                  <a:srgbClr val="12127D"/>
                </a:solidFill>
                <a:ea typeface="Tlab 돋움 레귤러"/>
              </a:rPr>
              <a:t>팀원</a:t>
            </a:r>
          </a:p>
          <a:p>
            <a:pPr algn="ctr">
              <a:lnSpc>
                <a:spcPts val="3298"/>
              </a:lnSpc>
            </a:pPr>
            <a:r>
              <a:rPr lang="en-US" sz="2356">
                <a:solidFill>
                  <a:srgbClr val="12127D"/>
                </a:solidFill>
                <a:ea typeface="Tlab 돋움 레귤러"/>
              </a:rPr>
              <a:t>데이터탐색, 그래프 시각화,</a:t>
            </a:r>
          </a:p>
          <a:p>
            <a:pPr algn="ctr" marL="0" indent="0" lvl="0">
              <a:lnSpc>
                <a:spcPts val="3298"/>
              </a:lnSpc>
              <a:spcBef>
                <a:spcPct val="0"/>
              </a:spcBef>
            </a:pPr>
            <a:r>
              <a:rPr lang="en-US" sz="2356">
                <a:solidFill>
                  <a:srgbClr val="12127D"/>
                </a:solidFill>
                <a:ea typeface="Tlab 돋움 레귤러"/>
              </a:rPr>
              <a:t>머신러닝 활용</a:t>
            </a:r>
          </a:p>
        </p:txBody>
      </p:sp>
      <p:sp>
        <p:nvSpPr>
          <p:cNvPr name="TextBox 23" id="23"/>
          <p:cNvSpPr txBox="true"/>
          <p:nvPr/>
        </p:nvSpPr>
        <p:spPr>
          <a:xfrm rot="0">
            <a:off x="3850932" y="7814563"/>
            <a:ext cx="3655740" cy="1206982"/>
          </a:xfrm>
          <a:prstGeom prst="rect">
            <a:avLst/>
          </a:prstGeom>
        </p:spPr>
        <p:txBody>
          <a:bodyPr anchor="t" rtlCol="false" tIns="0" lIns="0" bIns="0" rIns="0">
            <a:spAutoFit/>
          </a:bodyPr>
          <a:lstStyle/>
          <a:p>
            <a:pPr algn="ctr">
              <a:lnSpc>
                <a:spcPts val="3298"/>
              </a:lnSpc>
            </a:pPr>
            <a:r>
              <a:rPr lang="en-US" sz="2356">
                <a:solidFill>
                  <a:srgbClr val="12127D"/>
                </a:solidFill>
                <a:ea typeface="Tlab 돋움 레귤러"/>
              </a:rPr>
              <a:t>팀원</a:t>
            </a:r>
          </a:p>
          <a:p>
            <a:pPr algn="ctr">
              <a:lnSpc>
                <a:spcPts val="3298"/>
              </a:lnSpc>
            </a:pPr>
            <a:r>
              <a:rPr lang="en-US" sz="2356">
                <a:solidFill>
                  <a:srgbClr val="12127D"/>
                </a:solidFill>
                <a:ea typeface="Tlab 돋움 레귤러"/>
              </a:rPr>
              <a:t>데이터추출, 데이터분석,</a:t>
            </a:r>
          </a:p>
          <a:p>
            <a:pPr algn="ctr" marL="0" indent="0" lvl="0">
              <a:lnSpc>
                <a:spcPts val="3298"/>
              </a:lnSpc>
              <a:spcBef>
                <a:spcPct val="0"/>
              </a:spcBef>
            </a:pPr>
            <a:r>
              <a:rPr lang="en-US" sz="2356">
                <a:solidFill>
                  <a:srgbClr val="12127D"/>
                </a:solidFill>
                <a:ea typeface="Tlab 돋움 레귤러"/>
              </a:rPr>
              <a:t>머신러닝 활용</a:t>
            </a:r>
          </a:p>
        </p:txBody>
      </p:sp>
      <p:sp>
        <p:nvSpPr>
          <p:cNvPr name="TextBox 24" id="24"/>
          <p:cNvSpPr txBox="true"/>
          <p:nvPr/>
        </p:nvSpPr>
        <p:spPr>
          <a:xfrm rot="0">
            <a:off x="10968638" y="7814563"/>
            <a:ext cx="3655740" cy="1206982"/>
          </a:xfrm>
          <a:prstGeom prst="rect">
            <a:avLst/>
          </a:prstGeom>
        </p:spPr>
        <p:txBody>
          <a:bodyPr anchor="t" rtlCol="false" tIns="0" lIns="0" bIns="0" rIns="0">
            <a:spAutoFit/>
          </a:bodyPr>
          <a:lstStyle/>
          <a:p>
            <a:pPr algn="ctr">
              <a:lnSpc>
                <a:spcPts val="3298"/>
              </a:lnSpc>
            </a:pPr>
            <a:r>
              <a:rPr lang="en-US" sz="2356">
                <a:solidFill>
                  <a:srgbClr val="12127D"/>
                </a:solidFill>
                <a:ea typeface="Tlab 돋움 레귤러"/>
              </a:rPr>
              <a:t>팀원</a:t>
            </a:r>
          </a:p>
          <a:p>
            <a:pPr algn="ctr">
              <a:lnSpc>
                <a:spcPts val="3298"/>
              </a:lnSpc>
            </a:pPr>
            <a:r>
              <a:rPr lang="en-US" sz="2356">
                <a:solidFill>
                  <a:srgbClr val="12127D"/>
                </a:solidFill>
                <a:ea typeface="Tlab 돋움 레귤러"/>
              </a:rPr>
              <a:t>데이터정리, 그래프 시각화,</a:t>
            </a:r>
          </a:p>
          <a:p>
            <a:pPr algn="ctr" marL="0" indent="0" lvl="0">
              <a:lnSpc>
                <a:spcPts val="3298"/>
              </a:lnSpc>
              <a:spcBef>
                <a:spcPct val="0"/>
              </a:spcBef>
            </a:pPr>
            <a:r>
              <a:rPr lang="en-US" sz="2356">
                <a:solidFill>
                  <a:srgbClr val="12127D"/>
                </a:solidFill>
                <a:latin typeface="Tlab 돋움 레귤러"/>
              </a:rPr>
              <a:t>PPT 작성</a:t>
            </a:r>
          </a:p>
        </p:txBody>
      </p:sp>
      <p:sp>
        <p:nvSpPr>
          <p:cNvPr name="TextBox 25" id="25"/>
          <p:cNvSpPr txBox="true"/>
          <p:nvPr/>
        </p:nvSpPr>
        <p:spPr>
          <a:xfrm rot="0">
            <a:off x="7074534" y="6763061"/>
            <a:ext cx="4138169" cy="466576"/>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한나영</a:t>
            </a:r>
          </a:p>
        </p:txBody>
      </p:sp>
      <p:sp>
        <p:nvSpPr>
          <p:cNvPr name="TextBox 26" id="26"/>
          <p:cNvSpPr txBox="true"/>
          <p:nvPr/>
        </p:nvSpPr>
        <p:spPr>
          <a:xfrm rot="0">
            <a:off x="3609717" y="6763061"/>
            <a:ext cx="4138169" cy="466576"/>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김성호</a:t>
            </a:r>
          </a:p>
        </p:txBody>
      </p:sp>
      <p:sp>
        <p:nvSpPr>
          <p:cNvPr name="TextBox 27" id="27"/>
          <p:cNvSpPr txBox="true"/>
          <p:nvPr/>
        </p:nvSpPr>
        <p:spPr>
          <a:xfrm rot="0">
            <a:off x="10727423" y="6763024"/>
            <a:ext cx="4138169" cy="457126"/>
          </a:xfrm>
          <a:prstGeom prst="rect">
            <a:avLst/>
          </a:prstGeom>
        </p:spPr>
        <p:txBody>
          <a:bodyPr anchor="t" rtlCol="false" tIns="0" lIns="0" bIns="0" rIns="0">
            <a:spAutoFit/>
          </a:bodyPr>
          <a:lstStyle/>
          <a:p>
            <a:pPr algn="ctr" marL="0" indent="0" lvl="0">
              <a:lnSpc>
                <a:spcPts val="3560"/>
              </a:lnSpc>
              <a:spcBef>
                <a:spcPct val="0"/>
              </a:spcBef>
            </a:pPr>
            <a:r>
              <a:rPr lang="en-US" sz="2967">
                <a:solidFill>
                  <a:srgbClr val="41A4FF"/>
                </a:solidFill>
                <a:ea typeface="TDTD평고딕"/>
              </a:rPr>
              <a:t>윤예은</a:t>
            </a:r>
          </a:p>
        </p:txBody>
      </p:sp>
      <p:sp>
        <p:nvSpPr>
          <p:cNvPr name="TextBox 28" id="28"/>
          <p:cNvSpPr txBox="true"/>
          <p:nvPr/>
        </p:nvSpPr>
        <p:spPr>
          <a:xfrm rot="0">
            <a:off x="14506384" y="7814563"/>
            <a:ext cx="3655740" cy="1206982"/>
          </a:xfrm>
          <a:prstGeom prst="rect">
            <a:avLst/>
          </a:prstGeom>
        </p:spPr>
        <p:txBody>
          <a:bodyPr anchor="t" rtlCol="false" tIns="0" lIns="0" bIns="0" rIns="0">
            <a:spAutoFit/>
          </a:bodyPr>
          <a:lstStyle/>
          <a:p>
            <a:pPr algn="ctr">
              <a:lnSpc>
                <a:spcPts val="3298"/>
              </a:lnSpc>
            </a:pPr>
            <a:r>
              <a:rPr lang="en-US" sz="2356">
                <a:solidFill>
                  <a:srgbClr val="12127D"/>
                </a:solidFill>
                <a:ea typeface="Tlab 돋움 레귤러"/>
              </a:rPr>
              <a:t>팀원</a:t>
            </a:r>
          </a:p>
          <a:p>
            <a:pPr algn="ctr">
              <a:lnSpc>
                <a:spcPts val="3298"/>
              </a:lnSpc>
            </a:pPr>
            <a:r>
              <a:rPr lang="en-US" sz="2356">
                <a:solidFill>
                  <a:srgbClr val="12127D"/>
                </a:solidFill>
                <a:ea typeface="Tlab 돋움 레귤러"/>
              </a:rPr>
              <a:t>피쳐분석, 그래프 시각화,</a:t>
            </a:r>
          </a:p>
          <a:p>
            <a:pPr algn="ctr" marL="0" indent="0" lvl="0">
              <a:lnSpc>
                <a:spcPts val="3298"/>
              </a:lnSpc>
              <a:spcBef>
                <a:spcPct val="0"/>
              </a:spcBef>
            </a:pPr>
            <a:r>
              <a:rPr lang="en-US" sz="2356">
                <a:solidFill>
                  <a:srgbClr val="12127D"/>
                </a:solidFill>
                <a:ea typeface="Tlab 돋움 레귤러"/>
              </a:rPr>
              <a:t>데이터 정리</a:t>
            </a:r>
          </a:p>
        </p:txBody>
      </p:sp>
      <p:sp>
        <p:nvSpPr>
          <p:cNvPr name="TextBox 29" id="29"/>
          <p:cNvSpPr txBox="true"/>
          <p:nvPr/>
        </p:nvSpPr>
        <p:spPr>
          <a:xfrm rot="0">
            <a:off x="14265170" y="6763024"/>
            <a:ext cx="4138169" cy="457126"/>
          </a:xfrm>
          <a:prstGeom prst="rect">
            <a:avLst/>
          </a:prstGeom>
        </p:spPr>
        <p:txBody>
          <a:bodyPr anchor="t" rtlCol="false" tIns="0" lIns="0" bIns="0" rIns="0">
            <a:spAutoFit/>
          </a:bodyPr>
          <a:lstStyle/>
          <a:p>
            <a:pPr algn="ctr" marL="0" indent="0" lvl="0">
              <a:lnSpc>
                <a:spcPts val="3560"/>
              </a:lnSpc>
              <a:spcBef>
                <a:spcPct val="0"/>
              </a:spcBef>
            </a:pPr>
            <a:r>
              <a:rPr lang="en-US" sz="2967">
                <a:solidFill>
                  <a:srgbClr val="41A4FF"/>
                </a:solidFill>
                <a:ea typeface="TDTD평고딕"/>
              </a:rPr>
              <a:t>손아</a:t>
            </a:r>
          </a:p>
        </p:txBody>
      </p:sp>
      <p:sp>
        <p:nvSpPr>
          <p:cNvPr name="TextBox 30" id="30"/>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12127D"/>
                </a:solidFill>
                <a:latin typeface="Tlab 돋움 미디움"/>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2347912"/>
            <a:ext cx="6363235"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028700" y="3500770"/>
            <a:ext cx="7680990" cy="3887908"/>
          </a:xfrm>
          <a:custGeom>
            <a:avLst/>
            <a:gdLst/>
            <a:ahLst/>
            <a:cxnLst/>
            <a:rect r="r" b="b" t="t" l="l"/>
            <a:pathLst>
              <a:path h="3887908" w="7680990">
                <a:moveTo>
                  <a:pt x="0" y="0"/>
                </a:moveTo>
                <a:lnTo>
                  <a:pt x="7680990" y="0"/>
                </a:lnTo>
                <a:lnTo>
                  <a:pt x="7680990" y="3887909"/>
                </a:lnTo>
                <a:lnTo>
                  <a:pt x="0" y="3887909"/>
                </a:lnTo>
                <a:lnTo>
                  <a:pt x="0" y="0"/>
                </a:lnTo>
                <a:close/>
              </a:path>
            </a:pathLst>
          </a:custGeom>
          <a:blipFill>
            <a:blip r:embed="rId2"/>
            <a:stretch>
              <a:fillRect l="0" t="0" r="0" b="0"/>
            </a:stretch>
          </a:blipFill>
        </p:spPr>
      </p:sp>
      <p:sp>
        <p:nvSpPr>
          <p:cNvPr name="Freeform 10" id="10"/>
          <p:cNvSpPr/>
          <p:nvPr/>
        </p:nvSpPr>
        <p:spPr>
          <a:xfrm flipH="false" flipV="false" rot="0">
            <a:off x="9781735" y="3500770"/>
            <a:ext cx="7680990" cy="3887908"/>
          </a:xfrm>
          <a:custGeom>
            <a:avLst/>
            <a:gdLst/>
            <a:ahLst/>
            <a:cxnLst/>
            <a:rect r="r" b="b" t="t" l="l"/>
            <a:pathLst>
              <a:path h="3887908" w="7680990">
                <a:moveTo>
                  <a:pt x="0" y="0"/>
                </a:moveTo>
                <a:lnTo>
                  <a:pt x="7680990" y="0"/>
                </a:lnTo>
                <a:lnTo>
                  <a:pt x="7680990" y="3887909"/>
                </a:lnTo>
                <a:lnTo>
                  <a:pt x="0" y="3887909"/>
                </a:lnTo>
                <a:lnTo>
                  <a:pt x="0" y="0"/>
                </a:lnTo>
                <a:close/>
              </a:path>
            </a:pathLst>
          </a:custGeom>
          <a:blipFill>
            <a:blip r:embed="rId3"/>
            <a:stretch>
              <a:fillRect l="0" t="0" r="0" b="0"/>
            </a:stretch>
          </a:blipFill>
        </p:spPr>
      </p:sp>
      <p:sp>
        <p:nvSpPr>
          <p:cNvPr name="TextBox 11" id="11"/>
          <p:cNvSpPr txBox="true"/>
          <p:nvPr/>
        </p:nvSpPr>
        <p:spPr>
          <a:xfrm rot="0">
            <a:off x="1396868" y="1266825"/>
            <a:ext cx="393842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군집 분석</a:t>
            </a:r>
          </a:p>
        </p:txBody>
      </p:sp>
      <p:sp>
        <p:nvSpPr>
          <p:cNvPr name="TextBox 12" id="12"/>
          <p:cNvSpPr txBox="true"/>
          <p:nvPr/>
        </p:nvSpPr>
        <p:spPr>
          <a:xfrm rot="0">
            <a:off x="2044693" y="2362200"/>
            <a:ext cx="6099872"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구매 빈도수, 구매 상품 변동율 조사</a:t>
            </a:r>
          </a:p>
        </p:txBody>
      </p:sp>
      <p:sp>
        <p:nvSpPr>
          <p:cNvPr name="TextBox 13" id="13"/>
          <p:cNvSpPr txBox="true"/>
          <p:nvPr/>
        </p:nvSpPr>
        <p:spPr>
          <a:xfrm rot="0">
            <a:off x="1346876" y="7918242"/>
            <a:ext cx="7044638" cy="1047750"/>
          </a:xfrm>
          <a:prstGeom prst="rect">
            <a:avLst/>
          </a:prstGeom>
        </p:spPr>
        <p:txBody>
          <a:bodyPr anchor="t" rtlCol="false" tIns="0" lIns="0" bIns="0" rIns="0">
            <a:spAutoFit/>
          </a:bodyPr>
          <a:lstStyle/>
          <a:p>
            <a:pPr algn="ctr">
              <a:lnSpc>
                <a:spcPts val="4200"/>
              </a:lnSpc>
            </a:pPr>
            <a:r>
              <a:rPr lang="en-US" sz="3000">
                <a:solidFill>
                  <a:srgbClr val="41A4FF"/>
                </a:solidFill>
                <a:latin typeface="Tlab 돋움 미디움"/>
              </a:rPr>
              <a:t>1번 군집</a:t>
            </a:r>
            <a:r>
              <a:rPr lang="en-US" sz="3000">
                <a:solidFill>
                  <a:srgbClr val="12127D"/>
                </a:solidFill>
                <a:latin typeface="Tlab 돋움 미디움"/>
              </a:rPr>
              <a:t>: 변동율이 낮고 빈도수가 적게 감소</a:t>
            </a:r>
          </a:p>
          <a:p>
            <a:pPr algn="ctr">
              <a:lnSpc>
                <a:spcPts val="4200"/>
              </a:lnSpc>
              <a:spcBef>
                <a:spcPct val="0"/>
              </a:spcBef>
            </a:pPr>
            <a:r>
              <a:rPr lang="en-US" sz="3000">
                <a:solidFill>
                  <a:srgbClr val="FF0000"/>
                </a:solidFill>
                <a:latin typeface="Tlab 돋움 미디움"/>
              </a:rPr>
              <a:t>3번 군집</a:t>
            </a:r>
            <a:r>
              <a:rPr lang="en-US" sz="3000">
                <a:solidFill>
                  <a:srgbClr val="12127D"/>
                </a:solidFill>
                <a:latin typeface="Tlab 돋움 미디움"/>
              </a:rPr>
              <a:t>: 변동율이 높고 빈도수가 크게 감소</a:t>
            </a:r>
          </a:p>
        </p:txBody>
      </p:sp>
      <p:sp>
        <p:nvSpPr>
          <p:cNvPr name="TextBox 14" id="14"/>
          <p:cNvSpPr txBox="true"/>
          <p:nvPr/>
        </p:nvSpPr>
        <p:spPr>
          <a:xfrm rot="0">
            <a:off x="10099911" y="7918242"/>
            <a:ext cx="7044638" cy="1047750"/>
          </a:xfrm>
          <a:prstGeom prst="rect">
            <a:avLst/>
          </a:prstGeom>
        </p:spPr>
        <p:txBody>
          <a:bodyPr anchor="t" rtlCol="false" tIns="0" lIns="0" bIns="0" rIns="0">
            <a:spAutoFit/>
          </a:bodyPr>
          <a:lstStyle/>
          <a:p>
            <a:pPr algn="ctr">
              <a:lnSpc>
                <a:spcPts val="4200"/>
              </a:lnSpc>
            </a:pPr>
            <a:r>
              <a:rPr lang="en-US" sz="3000">
                <a:solidFill>
                  <a:srgbClr val="41A4FF"/>
                </a:solidFill>
                <a:latin typeface="Tlab 돋움 미디움"/>
              </a:rPr>
              <a:t>2번 군집</a:t>
            </a:r>
            <a:r>
              <a:rPr lang="en-US" sz="3000">
                <a:solidFill>
                  <a:srgbClr val="12127D"/>
                </a:solidFill>
                <a:latin typeface="Tlab 돋움 미디움"/>
              </a:rPr>
              <a:t>: 변동율이 낮고 빈도수가 적게 증가</a:t>
            </a:r>
          </a:p>
          <a:p>
            <a:pPr algn="ctr">
              <a:lnSpc>
                <a:spcPts val="4200"/>
              </a:lnSpc>
              <a:spcBef>
                <a:spcPct val="0"/>
              </a:spcBef>
            </a:pPr>
            <a:r>
              <a:rPr lang="en-US" sz="3000">
                <a:solidFill>
                  <a:srgbClr val="FF0000"/>
                </a:solidFill>
                <a:latin typeface="Tlab 돋움 미디움"/>
              </a:rPr>
              <a:t>4번 군집</a:t>
            </a:r>
            <a:r>
              <a:rPr lang="en-US" sz="3000">
                <a:solidFill>
                  <a:srgbClr val="12127D"/>
                </a:solidFill>
                <a:latin typeface="Tlab 돋움 미디움"/>
              </a:rPr>
              <a:t>: 변동율이 높고 빈도수가 크게 증가</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2052638"/>
            <a:ext cx="6910967"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028700" y="4395963"/>
            <a:ext cx="3938426" cy="3938426"/>
          </a:xfrm>
          <a:custGeom>
            <a:avLst/>
            <a:gdLst/>
            <a:ahLst/>
            <a:cxnLst/>
            <a:rect r="r" b="b" t="t" l="l"/>
            <a:pathLst>
              <a:path h="3938426" w="3938426">
                <a:moveTo>
                  <a:pt x="0" y="0"/>
                </a:moveTo>
                <a:lnTo>
                  <a:pt x="3938426" y="0"/>
                </a:lnTo>
                <a:lnTo>
                  <a:pt x="3938426" y="3938426"/>
                </a:lnTo>
                <a:lnTo>
                  <a:pt x="0" y="3938426"/>
                </a:lnTo>
                <a:lnTo>
                  <a:pt x="0" y="0"/>
                </a:lnTo>
                <a:close/>
              </a:path>
            </a:pathLst>
          </a:custGeom>
          <a:blipFill>
            <a:blip r:embed="rId2"/>
            <a:stretch>
              <a:fillRect l="0" t="0" r="0" b="0"/>
            </a:stretch>
          </a:blipFill>
        </p:spPr>
      </p:sp>
      <p:grpSp>
        <p:nvGrpSpPr>
          <p:cNvPr name="Group 10" id="10"/>
          <p:cNvGrpSpPr/>
          <p:nvPr/>
        </p:nvGrpSpPr>
        <p:grpSpPr>
          <a:xfrm rot="5400000">
            <a:off x="3807224" y="4855757"/>
            <a:ext cx="1283804" cy="1071770"/>
            <a:chOff x="0" y="0"/>
            <a:chExt cx="812800" cy="678557"/>
          </a:xfrm>
        </p:grpSpPr>
        <p:sp>
          <p:nvSpPr>
            <p:cNvPr name="Freeform 11" id="11"/>
            <p:cNvSpPr/>
            <p:nvPr/>
          </p:nvSpPr>
          <p:spPr>
            <a:xfrm flipH="false" flipV="false" rot="0">
              <a:off x="0" y="0"/>
              <a:ext cx="812800" cy="678557"/>
            </a:xfrm>
            <a:custGeom>
              <a:avLst/>
              <a:gdLst/>
              <a:ahLst/>
              <a:cxnLst/>
              <a:rect r="r" b="b" t="t" l="l"/>
              <a:pathLst>
                <a:path h="678557" w="812800">
                  <a:moveTo>
                    <a:pt x="812800" y="339278"/>
                  </a:moveTo>
                  <a:lnTo>
                    <a:pt x="406400" y="0"/>
                  </a:lnTo>
                  <a:lnTo>
                    <a:pt x="406400" y="203200"/>
                  </a:lnTo>
                  <a:lnTo>
                    <a:pt x="0" y="203200"/>
                  </a:lnTo>
                  <a:lnTo>
                    <a:pt x="0" y="475357"/>
                  </a:lnTo>
                  <a:lnTo>
                    <a:pt x="406400" y="475357"/>
                  </a:lnTo>
                  <a:lnTo>
                    <a:pt x="406400" y="678557"/>
                  </a:lnTo>
                  <a:lnTo>
                    <a:pt x="812800" y="339278"/>
                  </a:lnTo>
                  <a:close/>
                </a:path>
              </a:pathLst>
            </a:custGeom>
            <a:solidFill>
              <a:srgbClr val="FF0000"/>
            </a:solidFill>
          </p:spPr>
        </p:sp>
        <p:sp>
          <p:nvSpPr>
            <p:cNvPr name="TextBox 12" id="12"/>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3390165" y="3177073"/>
            <a:ext cx="1883633" cy="1515517"/>
          </a:xfrm>
          <a:custGeom>
            <a:avLst/>
            <a:gdLst/>
            <a:ahLst/>
            <a:cxnLst/>
            <a:rect r="r" b="b" t="t" l="l"/>
            <a:pathLst>
              <a:path h="1515517" w="1883633">
                <a:moveTo>
                  <a:pt x="0" y="0"/>
                </a:moveTo>
                <a:lnTo>
                  <a:pt x="1883633" y="0"/>
                </a:lnTo>
                <a:lnTo>
                  <a:pt x="1883633" y="1515517"/>
                </a:lnTo>
                <a:lnTo>
                  <a:pt x="0" y="1515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2044693" y="971550"/>
            <a:ext cx="393842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군집 분석</a:t>
            </a:r>
          </a:p>
        </p:txBody>
      </p:sp>
      <p:sp>
        <p:nvSpPr>
          <p:cNvPr name="TextBox 15" id="15"/>
          <p:cNvSpPr txBox="true"/>
          <p:nvPr/>
        </p:nvSpPr>
        <p:spPr>
          <a:xfrm rot="0">
            <a:off x="2906306" y="2066925"/>
            <a:ext cx="5238259"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종합_ 감소고객</a:t>
            </a:r>
          </a:p>
        </p:txBody>
      </p:sp>
      <p:sp>
        <p:nvSpPr>
          <p:cNvPr name="TextBox 16" id="16"/>
          <p:cNvSpPr txBox="true"/>
          <p:nvPr/>
        </p:nvSpPr>
        <p:spPr>
          <a:xfrm rot="0">
            <a:off x="6126874" y="2842895"/>
            <a:ext cx="11291452" cy="1047676"/>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sz="3000">
                <a:solidFill>
                  <a:srgbClr val="12127D"/>
                </a:solidFill>
                <a:ea typeface="Tlab 돋움 미디움"/>
              </a:rPr>
              <a:t>변동율 낮고, 빈도수 적게 감소, 일상용품, 전문스포츠 빈도수 증가, 선매품 비율 높음 _3171</a:t>
            </a:r>
          </a:p>
        </p:txBody>
      </p:sp>
      <p:sp>
        <p:nvSpPr>
          <p:cNvPr name="TextBox 17" id="17"/>
          <p:cNvSpPr txBox="true"/>
          <p:nvPr/>
        </p:nvSpPr>
        <p:spPr>
          <a:xfrm rot="0">
            <a:off x="6126874" y="4314059"/>
            <a:ext cx="11291452" cy="1047676"/>
          </a:xfrm>
          <a:prstGeom prst="rect">
            <a:avLst/>
          </a:prstGeom>
        </p:spPr>
        <p:txBody>
          <a:bodyPr anchor="t" rtlCol="false" tIns="0" lIns="0" bIns="0" rIns="0">
            <a:spAutoFit/>
          </a:bodyPr>
          <a:lstStyle/>
          <a:p>
            <a:pPr algn="just">
              <a:lnSpc>
                <a:spcPts val="4200"/>
              </a:lnSpc>
            </a:pPr>
            <a:r>
              <a:rPr lang="en-US" sz="3000">
                <a:solidFill>
                  <a:srgbClr val="12127D"/>
                </a:solidFill>
                <a:latin typeface="Tlab 돋움 미디움"/>
              </a:rPr>
              <a:t>  2. 변동율 낮고, 빈도수 적게 증가, 일상용품, 전문스포츠 빈도수 감소,        </a:t>
            </a:r>
          </a:p>
          <a:p>
            <a:pPr algn="just">
              <a:lnSpc>
                <a:spcPts val="4200"/>
              </a:lnSpc>
              <a:spcBef>
                <a:spcPct val="0"/>
              </a:spcBef>
            </a:pPr>
            <a:r>
              <a:rPr lang="en-US" sz="3000">
                <a:solidFill>
                  <a:srgbClr val="12127D"/>
                </a:solidFill>
                <a:latin typeface="Tlab 돋움 미디움"/>
              </a:rPr>
              <a:t>      선매품 비율 높음  _2765</a:t>
            </a:r>
          </a:p>
        </p:txBody>
      </p:sp>
      <p:sp>
        <p:nvSpPr>
          <p:cNvPr name="TextBox 18" id="18"/>
          <p:cNvSpPr txBox="true"/>
          <p:nvPr/>
        </p:nvSpPr>
        <p:spPr>
          <a:xfrm rot="0">
            <a:off x="6142146" y="5780835"/>
            <a:ext cx="11291452" cy="1047676"/>
          </a:xfrm>
          <a:prstGeom prst="rect">
            <a:avLst/>
          </a:prstGeom>
        </p:spPr>
        <p:txBody>
          <a:bodyPr anchor="t" rtlCol="false" tIns="0" lIns="0" bIns="0" rIns="0">
            <a:spAutoFit/>
          </a:bodyPr>
          <a:lstStyle/>
          <a:p>
            <a:pPr algn="just">
              <a:lnSpc>
                <a:spcPts val="4200"/>
              </a:lnSpc>
            </a:pPr>
            <a:r>
              <a:rPr lang="en-US" sz="3000">
                <a:solidFill>
                  <a:srgbClr val="12127D"/>
                </a:solidFill>
                <a:latin typeface="Tlab 돋움 미디움"/>
              </a:rPr>
              <a:t>  3. 변동율 높고, 빈도수 크게 감소, 일상용품, 전문스포츠 빈도수 증가,</a:t>
            </a:r>
          </a:p>
          <a:p>
            <a:pPr algn="just">
              <a:lnSpc>
                <a:spcPts val="4200"/>
              </a:lnSpc>
              <a:spcBef>
                <a:spcPct val="0"/>
              </a:spcBef>
            </a:pPr>
            <a:r>
              <a:rPr lang="en-US" sz="3000">
                <a:solidFill>
                  <a:srgbClr val="12127D"/>
                </a:solidFill>
                <a:latin typeface="Tlab 돋움 미디움"/>
              </a:rPr>
              <a:t>      선매품 비율 같음 _2041</a:t>
            </a:r>
          </a:p>
        </p:txBody>
      </p:sp>
      <p:sp>
        <p:nvSpPr>
          <p:cNvPr name="TextBox 19" id="19"/>
          <p:cNvSpPr txBox="true"/>
          <p:nvPr/>
        </p:nvSpPr>
        <p:spPr>
          <a:xfrm rot="0">
            <a:off x="6142146" y="7247611"/>
            <a:ext cx="11291452" cy="1047676"/>
          </a:xfrm>
          <a:prstGeom prst="rect">
            <a:avLst/>
          </a:prstGeom>
        </p:spPr>
        <p:txBody>
          <a:bodyPr anchor="t" rtlCol="false" tIns="0" lIns="0" bIns="0" rIns="0">
            <a:spAutoFit/>
          </a:bodyPr>
          <a:lstStyle/>
          <a:p>
            <a:pPr algn="just">
              <a:lnSpc>
                <a:spcPts val="4200"/>
              </a:lnSpc>
            </a:pPr>
            <a:r>
              <a:rPr lang="en-US" sz="3000">
                <a:solidFill>
                  <a:srgbClr val="12127D"/>
                </a:solidFill>
                <a:latin typeface="Tlab 돋움 미디움"/>
              </a:rPr>
              <a:t>  4. 변동율 높고, 빈도수 크게 증가, 일상용품, 전문스포츠 빈도수 감소, </a:t>
            </a:r>
          </a:p>
          <a:p>
            <a:pPr algn="just">
              <a:lnSpc>
                <a:spcPts val="4200"/>
              </a:lnSpc>
              <a:spcBef>
                <a:spcPct val="0"/>
              </a:spcBef>
            </a:pPr>
            <a:r>
              <a:rPr lang="en-US" sz="3000">
                <a:solidFill>
                  <a:srgbClr val="12127D"/>
                </a:solidFill>
                <a:latin typeface="Tlab 돋움 미디움"/>
              </a:rPr>
              <a:t>      선매품 비율 같음 _1305</a:t>
            </a:r>
          </a:p>
        </p:txBody>
      </p:sp>
      <p:sp>
        <p:nvSpPr>
          <p:cNvPr name="TextBox 20" id="20"/>
          <p:cNvSpPr txBox="true"/>
          <p:nvPr/>
        </p:nvSpPr>
        <p:spPr>
          <a:xfrm rot="0">
            <a:off x="441439" y="8969095"/>
            <a:ext cx="17405122" cy="521261"/>
          </a:xfrm>
          <a:prstGeom prst="rect">
            <a:avLst/>
          </a:prstGeom>
        </p:spPr>
        <p:txBody>
          <a:bodyPr anchor="t" rtlCol="false" tIns="0" lIns="0" bIns="0" rIns="0">
            <a:spAutoFit/>
          </a:bodyPr>
          <a:lstStyle/>
          <a:p>
            <a:pPr algn="just">
              <a:lnSpc>
                <a:spcPts val="4339"/>
              </a:lnSpc>
              <a:spcBef>
                <a:spcPct val="0"/>
              </a:spcBef>
            </a:pPr>
            <a:r>
              <a:rPr lang="en-US" sz="3099">
                <a:solidFill>
                  <a:srgbClr val="12127D"/>
                </a:solidFill>
                <a:ea typeface="Tlab 돋움 미디움 Bold"/>
              </a:rPr>
              <a:t>변동율, 빈도수, 일상용품, 전문스포츠, 사치품,선매품, 일상품이 군집을 나누는데 중요한 역할을 한다.</a:t>
            </a:r>
          </a:p>
        </p:txBody>
      </p:sp>
      <p:sp>
        <p:nvSpPr>
          <p:cNvPr name="TextBox 21" id="2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41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2052638"/>
            <a:ext cx="6910967"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372705" y="2747496"/>
            <a:ext cx="8077998" cy="4996219"/>
          </a:xfrm>
          <a:custGeom>
            <a:avLst/>
            <a:gdLst/>
            <a:ahLst/>
            <a:cxnLst/>
            <a:rect r="r" b="b" t="t" l="l"/>
            <a:pathLst>
              <a:path h="4996219" w="8077998">
                <a:moveTo>
                  <a:pt x="0" y="0"/>
                </a:moveTo>
                <a:lnTo>
                  <a:pt x="8077998" y="0"/>
                </a:lnTo>
                <a:lnTo>
                  <a:pt x="8077998" y="4996219"/>
                </a:lnTo>
                <a:lnTo>
                  <a:pt x="0" y="4996219"/>
                </a:lnTo>
                <a:lnTo>
                  <a:pt x="0" y="0"/>
                </a:lnTo>
                <a:close/>
              </a:path>
            </a:pathLst>
          </a:custGeom>
          <a:blipFill>
            <a:blip r:embed="rId2"/>
            <a:stretch>
              <a:fillRect l="0" t="0" r="0" b="0"/>
            </a:stretch>
          </a:blipFill>
        </p:spPr>
      </p:sp>
      <p:sp>
        <p:nvSpPr>
          <p:cNvPr name="Freeform 10" id="10"/>
          <p:cNvSpPr/>
          <p:nvPr/>
        </p:nvSpPr>
        <p:spPr>
          <a:xfrm flipH="false" flipV="false" rot="0">
            <a:off x="372705" y="7743715"/>
            <a:ext cx="9718930" cy="1102353"/>
          </a:xfrm>
          <a:custGeom>
            <a:avLst/>
            <a:gdLst/>
            <a:ahLst/>
            <a:cxnLst/>
            <a:rect r="r" b="b" t="t" l="l"/>
            <a:pathLst>
              <a:path h="1102353" w="9718930">
                <a:moveTo>
                  <a:pt x="0" y="0"/>
                </a:moveTo>
                <a:lnTo>
                  <a:pt x="9718930" y="0"/>
                </a:lnTo>
                <a:lnTo>
                  <a:pt x="9718930" y="1102353"/>
                </a:lnTo>
                <a:lnTo>
                  <a:pt x="0" y="1102353"/>
                </a:lnTo>
                <a:lnTo>
                  <a:pt x="0" y="0"/>
                </a:lnTo>
                <a:close/>
              </a:path>
            </a:pathLst>
          </a:custGeom>
          <a:blipFill>
            <a:blip r:embed="rId3"/>
            <a:stretch>
              <a:fillRect l="0" t="0" r="-5231" b="0"/>
            </a:stretch>
          </a:blipFill>
        </p:spPr>
      </p:sp>
      <p:sp>
        <p:nvSpPr>
          <p:cNvPr name="Freeform 11" id="11"/>
          <p:cNvSpPr/>
          <p:nvPr/>
        </p:nvSpPr>
        <p:spPr>
          <a:xfrm flipH="false" flipV="false" rot="0">
            <a:off x="9390483" y="2604621"/>
            <a:ext cx="8286019" cy="5320336"/>
          </a:xfrm>
          <a:custGeom>
            <a:avLst/>
            <a:gdLst/>
            <a:ahLst/>
            <a:cxnLst/>
            <a:rect r="r" b="b" t="t" l="l"/>
            <a:pathLst>
              <a:path h="5320336" w="8286019">
                <a:moveTo>
                  <a:pt x="0" y="0"/>
                </a:moveTo>
                <a:lnTo>
                  <a:pt x="8286020" y="0"/>
                </a:lnTo>
                <a:lnTo>
                  <a:pt x="8286020" y="5320336"/>
                </a:lnTo>
                <a:lnTo>
                  <a:pt x="0" y="5320336"/>
                </a:lnTo>
                <a:lnTo>
                  <a:pt x="0" y="0"/>
                </a:lnTo>
                <a:close/>
              </a:path>
            </a:pathLst>
          </a:custGeom>
          <a:blipFill>
            <a:blip r:embed="rId4"/>
            <a:stretch>
              <a:fillRect l="-9612" t="0" r="-10513" b="0"/>
            </a:stretch>
          </a:blipFill>
        </p:spPr>
      </p:sp>
      <p:grpSp>
        <p:nvGrpSpPr>
          <p:cNvPr name="Group 12" id="12"/>
          <p:cNvGrpSpPr/>
          <p:nvPr/>
        </p:nvGrpSpPr>
        <p:grpSpPr>
          <a:xfrm rot="0">
            <a:off x="11677665" y="5163767"/>
            <a:ext cx="2096630" cy="2948481"/>
            <a:chOff x="0" y="0"/>
            <a:chExt cx="552199" cy="776555"/>
          </a:xfrm>
        </p:grpSpPr>
        <p:sp>
          <p:nvSpPr>
            <p:cNvPr name="Freeform 13" id="13"/>
            <p:cNvSpPr/>
            <p:nvPr/>
          </p:nvSpPr>
          <p:spPr>
            <a:xfrm flipH="false" flipV="false" rot="0">
              <a:off x="0" y="0"/>
              <a:ext cx="552199" cy="776555"/>
            </a:xfrm>
            <a:custGeom>
              <a:avLst/>
              <a:gdLst/>
              <a:ahLst/>
              <a:cxnLst/>
              <a:rect r="r" b="b" t="t" l="l"/>
              <a:pathLst>
                <a:path h="776555" w="552199">
                  <a:moveTo>
                    <a:pt x="0" y="0"/>
                  </a:moveTo>
                  <a:lnTo>
                    <a:pt x="552199" y="0"/>
                  </a:lnTo>
                  <a:lnTo>
                    <a:pt x="552199" y="776555"/>
                  </a:lnTo>
                  <a:lnTo>
                    <a:pt x="0" y="776555"/>
                  </a:lnTo>
                  <a:close/>
                </a:path>
              </a:pathLst>
            </a:custGeom>
            <a:solidFill>
              <a:srgbClr val="000000">
                <a:alpha val="0"/>
              </a:srgbClr>
            </a:solidFill>
            <a:ln w="142875">
              <a:solidFill>
                <a:srgbClr val="FF0000"/>
              </a:solidFill>
            </a:ln>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2044693" y="971550"/>
            <a:ext cx="393842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재군집화</a:t>
            </a:r>
          </a:p>
        </p:txBody>
      </p:sp>
      <p:sp>
        <p:nvSpPr>
          <p:cNvPr name="TextBox 16" id="16"/>
          <p:cNvSpPr txBox="true"/>
          <p:nvPr/>
        </p:nvSpPr>
        <p:spPr>
          <a:xfrm rot="0">
            <a:off x="4008936" y="2066925"/>
            <a:ext cx="1916381" cy="537696"/>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기준, 과정</a:t>
            </a:r>
          </a:p>
        </p:txBody>
      </p:sp>
      <p:sp>
        <p:nvSpPr>
          <p:cNvPr name="TextBox 17" id="17"/>
          <p:cNvSpPr txBox="true"/>
          <p:nvPr/>
        </p:nvSpPr>
        <p:spPr>
          <a:xfrm rot="0">
            <a:off x="372705" y="8846068"/>
            <a:ext cx="9210470" cy="1047676"/>
          </a:xfrm>
          <a:prstGeom prst="rect">
            <a:avLst/>
          </a:prstGeom>
        </p:spPr>
        <p:txBody>
          <a:bodyPr anchor="t" rtlCol="false" tIns="0" lIns="0" bIns="0" rIns="0">
            <a:spAutoFit/>
          </a:bodyPr>
          <a:lstStyle/>
          <a:p>
            <a:pPr algn="ctr">
              <a:lnSpc>
                <a:spcPts val="4200"/>
              </a:lnSpc>
            </a:pPr>
            <a:r>
              <a:rPr lang="en-US" sz="3000">
                <a:solidFill>
                  <a:srgbClr val="12127D"/>
                </a:solidFill>
                <a:ea typeface="Tlab 돋움 미디움"/>
              </a:rPr>
              <a:t>앞선 군집 유형을 토대로 컬럼수 13개로 축소 후 재군집화 </a:t>
            </a:r>
          </a:p>
          <a:p>
            <a:pPr algn="ctr">
              <a:lnSpc>
                <a:spcPts val="4200"/>
              </a:lnSpc>
              <a:spcBef>
                <a:spcPct val="0"/>
              </a:spcBef>
            </a:pPr>
            <a:r>
              <a:rPr lang="en-US" sz="3000">
                <a:solidFill>
                  <a:srgbClr val="12127D"/>
                </a:solidFill>
                <a:latin typeface="Tlab 돋움 미디움"/>
              </a:rPr>
              <a:t>(트레인셋 기준 감소고객 9282명)</a:t>
            </a:r>
          </a:p>
        </p:txBody>
      </p:sp>
      <p:sp>
        <p:nvSpPr>
          <p:cNvPr name="TextBox 18" id="18"/>
          <p:cNvSpPr txBox="true"/>
          <p:nvPr/>
        </p:nvSpPr>
        <p:spPr>
          <a:xfrm rot="0">
            <a:off x="11351763" y="8237742"/>
            <a:ext cx="3838922" cy="514313"/>
          </a:xfrm>
          <a:prstGeom prst="rect">
            <a:avLst/>
          </a:prstGeom>
        </p:spPr>
        <p:txBody>
          <a:bodyPr anchor="t" rtlCol="false" tIns="0" lIns="0" bIns="0" rIns="0">
            <a:spAutoFit/>
          </a:bodyPr>
          <a:lstStyle/>
          <a:p>
            <a:pPr algn="ctr">
              <a:lnSpc>
                <a:spcPts val="4200"/>
              </a:lnSpc>
              <a:spcBef>
                <a:spcPct val="0"/>
              </a:spcBef>
            </a:pPr>
            <a:r>
              <a:rPr lang="en-US" sz="3000">
                <a:solidFill>
                  <a:srgbClr val="12127D"/>
                </a:solidFill>
                <a:ea typeface="Tlab 돋움 미디움"/>
              </a:rPr>
              <a:t>앞선 방법으로 재군집화</a:t>
            </a:r>
          </a:p>
        </p:txBody>
      </p:sp>
      <p:sp>
        <p:nvSpPr>
          <p:cNvPr name="TextBox 19" id="19"/>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42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062162"/>
            <a:ext cx="7065235"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3250355" y="2762213"/>
            <a:ext cx="11787290" cy="5930251"/>
          </a:xfrm>
          <a:custGeom>
            <a:avLst/>
            <a:gdLst/>
            <a:ahLst/>
            <a:cxnLst/>
            <a:rect r="r" b="b" t="t" l="l"/>
            <a:pathLst>
              <a:path h="5930251" w="11787290">
                <a:moveTo>
                  <a:pt x="0" y="0"/>
                </a:moveTo>
                <a:lnTo>
                  <a:pt x="11787290" y="0"/>
                </a:lnTo>
                <a:lnTo>
                  <a:pt x="11787290" y="5930251"/>
                </a:lnTo>
                <a:lnTo>
                  <a:pt x="0" y="5930251"/>
                </a:lnTo>
                <a:lnTo>
                  <a:pt x="0" y="0"/>
                </a:lnTo>
                <a:close/>
              </a:path>
            </a:pathLst>
          </a:custGeom>
          <a:blipFill>
            <a:blip r:embed="rId2"/>
            <a:stretch>
              <a:fillRect l="0" t="0" r="0" b="0"/>
            </a:stretch>
          </a:blipFill>
        </p:spPr>
      </p:sp>
      <p:sp>
        <p:nvSpPr>
          <p:cNvPr name="TextBox 10" id="10"/>
          <p:cNvSpPr txBox="true"/>
          <p:nvPr/>
        </p:nvSpPr>
        <p:spPr>
          <a:xfrm rot="0">
            <a:off x="1676198" y="971550"/>
            <a:ext cx="3813928"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군집 분석</a:t>
            </a:r>
          </a:p>
        </p:txBody>
      </p:sp>
      <p:sp>
        <p:nvSpPr>
          <p:cNvPr name="TextBox 11" id="11"/>
          <p:cNvSpPr txBox="true"/>
          <p:nvPr/>
        </p:nvSpPr>
        <p:spPr>
          <a:xfrm rot="0">
            <a:off x="1676198" y="2085975"/>
            <a:ext cx="4318865"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선호물품 구매 변동율 조사</a:t>
            </a:r>
          </a:p>
        </p:txBody>
      </p:sp>
      <p:sp>
        <p:nvSpPr>
          <p:cNvPr name="TextBox 12" id="12"/>
          <p:cNvSpPr txBox="true"/>
          <p:nvPr/>
        </p:nvSpPr>
        <p:spPr>
          <a:xfrm rot="0">
            <a:off x="6560498" y="8972569"/>
            <a:ext cx="5167004"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Tlab 돋움 미디움"/>
              </a:rPr>
              <a:t>1번: 중간, 2번: 낮음, 3번: 높음</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43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062162"/>
            <a:ext cx="7065235"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3317042" y="2762213"/>
            <a:ext cx="11653916" cy="5865043"/>
          </a:xfrm>
          <a:custGeom>
            <a:avLst/>
            <a:gdLst/>
            <a:ahLst/>
            <a:cxnLst/>
            <a:rect r="r" b="b" t="t" l="l"/>
            <a:pathLst>
              <a:path h="5865043" w="11653916">
                <a:moveTo>
                  <a:pt x="0" y="0"/>
                </a:moveTo>
                <a:lnTo>
                  <a:pt x="11653916" y="0"/>
                </a:lnTo>
                <a:lnTo>
                  <a:pt x="11653916" y="5865042"/>
                </a:lnTo>
                <a:lnTo>
                  <a:pt x="0" y="5865042"/>
                </a:lnTo>
                <a:lnTo>
                  <a:pt x="0" y="0"/>
                </a:lnTo>
                <a:close/>
              </a:path>
            </a:pathLst>
          </a:custGeom>
          <a:blipFill>
            <a:blip r:embed="rId2"/>
            <a:stretch>
              <a:fillRect l="0" t="0" r="0" b="0"/>
            </a:stretch>
          </a:blipFill>
        </p:spPr>
      </p:sp>
      <p:sp>
        <p:nvSpPr>
          <p:cNvPr name="TextBox 10" id="10"/>
          <p:cNvSpPr txBox="true"/>
          <p:nvPr/>
        </p:nvSpPr>
        <p:spPr>
          <a:xfrm rot="0">
            <a:off x="1676198" y="971550"/>
            <a:ext cx="3813928"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군집 분석</a:t>
            </a:r>
          </a:p>
        </p:txBody>
      </p:sp>
      <p:sp>
        <p:nvSpPr>
          <p:cNvPr name="TextBox 11" id="11"/>
          <p:cNvSpPr txBox="true"/>
          <p:nvPr/>
        </p:nvSpPr>
        <p:spPr>
          <a:xfrm rot="0">
            <a:off x="1676198" y="2085975"/>
            <a:ext cx="4318865"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선호물품 선택 이동성 조사</a:t>
            </a:r>
          </a:p>
        </p:txBody>
      </p:sp>
      <p:sp>
        <p:nvSpPr>
          <p:cNvPr name="TextBox 12" id="12"/>
          <p:cNvSpPr txBox="true"/>
          <p:nvPr/>
        </p:nvSpPr>
        <p:spPr>
          <a:xfrm rot="0">
            <a:off x="6560498" y="8972569"/>
            <a:ext cx="5167004"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Tlab 돋움 미디움"/>
              </a:rPr>
              <a:t>1번: 중간, 2번: 낮음, 3번: 높음</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44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062162"/>
            <a:ext cx="7065235"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3250355" y="2762213"/>
            <a:ext cx="11787290" cy="5930251"/>
          </a:xfrm>
          <a:custGeom>
            <a:avLst/>
            <a:gdLst/>
            <a:ahLst/>
            <a:cxnLst/>
            <a:rect r="r" b="b" t="t" l="l"/>
            <a:pathLst>
              <a:path h="5930251" w="11787290">
                <a:moveTo>
                  <a:pt x="0" y="0"/>
                </a:moveTo>
                <a:lnTo>
                  <a:pt x="11787290" y="0"/>
                </a:lnTo>
                <a:lnTo>
                  <a:pt x="11787290" y="5930251"/>
                </a:lnTo>
                <a:lnTo>
                  <a:pt x="0" y="5930251"/>
                </a:lnTo>
                <a:lnTo>
                  <a:pt x="0" y="0"/>
                </a:lnTo>
                <a:close/>
              </a:path>
            </a:pathLst>
          </a:custGeom>
          <a:blipFill>
            <a:blip r:embed="rId2"/>
            <a:stretch>
              <a:fillRect l="0" t="0" r="0" b="0"/>
            </a:stretch>
          </a:blipFill>
        </p:spPr>
      </p:sp>
      <p:sp>
        <p:nvSpPr>
          <p:cNvPr name="TextBox 10" id="10"/>
          <p:cNvSpPr txBox="true"/>
          <p:nvPr/>
        </p:nvSpPr>
        <p:spPr>
          <a:xfrm rot="0">
            <a:off x="1676198" y="971550"/>
            <a:ext cx="3813928"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군집 분석</a:t>
            </a:r>
          </a:p>
        </p:txBody>
      </p:sp>
      <p:sp>
        <p:nvSpPr>
          <p:cNvPr name="TextBox 11" id="11"/>
          <p:cNvSpPr txBox="true"/>
          <p:nvPr/>
        </p:nvSpPr>
        <p:spPr>
          <a:xfrm rot="0">
            <a:off x="2294632" y="2085975"/>
            <a:ext cx="3559074"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구매 빈도수 증감 조사</a:t>
            </a:r>
          </a:p>
        </p:txBody>
      </p:sp>
      <p:sp>
        <p:nvSpPr>
          <p:cNvPr name="TextBox 12" id="12"/>
          <p:cNvSpPr txBox="true"/>
          <p:nvPr/>
        </p:nvSpPr>
        <p:spPr>
          <a:xfrm rot="0">
            <a:off x="6560498" y="8972569"/>
            <a:ext cx="5167004"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Tlab 돋움 미디움"/>
              </a:rPr>
              <a:t>1번: 상승, 2번: 하락, 3번: 하락</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45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7847" y="1966912"/>
            <a:ext cx="5886238"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347767" y="595902"/>
            <a:ext cx="15554355" cy="9095195"/>
          </a:xfrm>
          <a:custGeom>
            <a:avLst/>
            <a:gdLst/>
            <a:ahLst/>
            <a:cxnLst/>
            <a:rect r="r" b="b" t="t" l="l"/>
            <a:pathLst>
              <a:path h="9095195" w="15554355">
                <a:moveTo>
                  <a:pt x="0" y="0"/>
                </a:moveTo>
                <a:lnTo>
                  <a:pt x="15554355" y="0"/>
                </a:lnTo>
                <a:lnTo>
                  <a:pt x="15554355" y="9095196"/>
                </a:lnTo>
                <a:lnTo>
                  <a:pt x="0" y="9095196"/>
                </a:lnTo>
                <a:lnTo>
                  <a:pt x="0" y="0"/>
                </a:lnTo>
                <a:close/>
              </a:path>
            </a:pathLst>
          </a:custGeom>
          <a:blipFill>
            <a:blip r:embed="rId2"/>
            <a:stretch>
              <a:fillRect l="0" t="0" r="0" b="0"/>
            </a:stretch>
          </a:blipFill>
        </p:spPr>
      </p:sp>
      <p:sp>
        <p:nvSpPr>
          <p:cNvPr name="TextBox 10" id="10"/>
          <p:cNvSpPr txBox="true"/>
          <p:nvPr/>
        </p:nvSpPr>
        <p:spPr>
          <a:xfrm rot="0">
            <a:off x="1347767" y="885825"/>
            <a:ext cx="3938426"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재군집화</a:t>
            </a:r>
          </a:p>
        </p:txBody>
      </p:sp>
      <p:sp>
        <p:nvSpPr>
          <p:cNvPr name="TextBox 11" id="11"/>
          <p:cNvSpPr txBox="true"/>
          <p:nvPr/>
        </p:nvSpPr>
        <p:spPr>
          <a:xfrm rot="0">
            <a:off x="4121422" y="2013559"/>
            <a:ext cx="836969" cy="537696"/>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종합</a:t>
            </a:r>
          </a:p>
        </p:txBody>
      </p:sp>
      <p:sp>
        <p:nvSpPr>
          <p:cNvPr name="TextBox 12" id="12"/>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 46 </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362200"/>
            <a:ext cx="8391372"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2406" y="1052512"/>
            <a:ext cx="5599956"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마케팅 제언</a:t>
            </a:r>
          </a:p>
        </p:txBody>
      </p:sp>
      <p:sp>
        <p:nvSpPr>
          <p:cNvPr name="TextBox 10" id="10"/>
          <p:cNvSpPr txBox="true"/>
          <p:nvPr/>
        </p:nvSpPr>
        <p:spPr>
          <a:xfrm rot="0">
            <a:off x="1897455" y="2729738"/>
            <a:ext cx="7661977" cy="6235692"/>
          </a:xfrm>
          <a:prstGeom prst="rect">
            <a:avLst/>
          </a:prstGeom>
        </p:spPr>
        <p:txBody>
          <a:bodyPr anchor="t" rtlCol="false" tIns="0" lIns="0" bIns="0" rIns="0">
            <a:spAutoFit/>
          </a:bodyPr>
          <a:lstStyle/>
          <a:p>
            <a:pPr marL="1100271" indent="-550135" lvl="1">
              <a:lnSpc>
                <a:spcPts val="12740"/>
              </a:lnSpc>
              <a:buFont typeface="Arial"/>
              <a:buChar char="•"/>
            </a:pPr>
            <a:r>
              <a:rPr lang="en-US" sz="5096" spc="270">
                <a:solidFill>
                  <a:srgbClr val="FFFFFF"/>
                </a:solidFill>
                <a:ea typeface="TDTD평고딕"/>
              </a:rPr>
              <a:t>종합 설명</a:t>
            </a:r>
          </a:p>
          <a:p>
            <a:pPr marL="1100271" indent="-550135" lvl="1">
              <a:lnSpc>
                <a:spcPts val="12740"/>
              </a:lnSpc>
              <a:buFont typeface="Arial"/>
              <a:buChar char="•"/>
            </a:pPr>
            <a:r>
              <a:rPr lang="en-US" sz="5096" spc="270">
                <a:solidFill>
                  <a:srgbClr val="FFFFFF"/>
                </a:solidFill>
                <a:ea typeface="TDTD평고딕"/>
              </a:rPr>
              <a:t>타겟고객</a:t>
            </a:r>
          </a:p>
          <a:p>
            <a:pPr marL="1100271" indent="-550135" lvl="1">
              <a:lnSpc>
                <a:spcPts val="12740"/>
              </a:lnSpc>
              <a:buFont typeface="Arial"/>
              <a:buChar char="•"/>
            </a:pPr>
            <a:r>
              <a:rPr lang="en-US" sz="5096" spc="270">
                <a:solidFill>
                  <a:srgbClr val="FFFFFF"/>
                </a:solidFill>
                <a:ea typeface="TDTD평고딕"/>
              </a:rPr>
              <a:t>전략설정</a:t>
            </a:r>
          </a:p>
          <a:p>
            <a:pPr marL="1100271" indent="-550135" lvl="1">
              <a:lnSpc>
                <a:spcPts val="12740"/>
              </a:lnSpc>
              <a:buFont typeface="Arial"/>
              <a:buChar char="•"/>
            </a:pPr>
            <a:r>
              <a:rPr lang="en-US" sz="5096" spc="270">
                <a:solidFill>
                  <a:srgbClr val="FFFFFF"/>
                </a:solidFill>
                <a:ea typeface="TDTD평고딕"/>
              </a:rPr>
              <a:t>전략실행</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47 </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2058339" y="2362200"/>
            <a:ext cx="1554116" cy="537696"/>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군집설정</a:t>
            </a:r>
          </a:p>
        </p:txBody>
      </p:sp>
      <p:sp>
        <p:nvSpPr>
          <p:cNvPr name="TextBox 9" id="9"/>
          <p:cNvSpPr txBox="true"/>
          <p:nvPr/>
        </p:nvSpPr>
        <p:spPr>
          <a:xfrm rot="0">
            <a:off x="3539427" y="8762891"/>
            <a:ext cx="11209147" cy="495409"/>
          </a:xfrm>
          <a:prstGeom prst="rect">
            <a:avLst/>
          </a:prstGeom>
        </p:spPr>
        <p:txBody>
          <a:bodyPr anchor="t" rtlCol="false" tIns="0" lIns="0" bIns="0" rIns="0">
            <a:spAutoFit/>
          </a:bodyPr>
          <a:lstStyle/>
          <a:p>
            <a:pPr>
              <a:lnSpc>
                <a:spcPts val="4194"/>
              </a:lnSpc>
              <a:spcBef>
                <a:spcPct val="0"/>
              </a:spcBef>
            </a:pPr>
            <a:r>
              <a:rPr lang="en-US" sz="2995">
                <a:solidFill>
                  <a:srgbClr val="12127D"/>
                </a:solidFill>
                <a:ea typeface="Tlab 돋움 미디움"/>
              </a:rPr>
              <a:t>편의상 변동율을 기준으로 낮은 변동,중간 변동,높은 변동 그룹으로 명칭</a:t>
            </a:r>
          </a:p>
        </p:txBody>
      </p:sp>
      <p:graphicFrame>
        <p:nvGraphicFramePr>
          <p:cNvPr name="Table 10" id="10"/>
          <p:cNvGraphicFramePr>
            <a:graphicFrameLocks noGrp="true"/>
          </p:cNvGraphicFramePr>
          <p:nvPr/>
        </p:nvGraphicFramePr>
        <p:xfrm>
          <a:off x="2058339" y="3400732"/>
          <a:ext cx="13809198" cy="4908948"/>
        </p:xfrm>
        <a:graphic>
          <a:graphicData uri="http://schemas.openxmlformats.org/drawingml/2006/table">
            <a:tbl>
              <a:tblPr/>
              <a:tblGrid>
                <a:gridCol w="1853773"/>
                <a:gridCol w="3757986"/>
                <a:gridCol w="3776569"/>
                <a:gridCol w="3057871"/>
                <a:gridCol w="1362999"/>
              </a:tblGrid>
              <a:tr h="1694347">
                <a:tc>
                  <a:txBody>
                    <a:bodyPr anchor="t" rtlCol="false"/>
                    <a:lstStyle/>
                    <a:p>
                      <a:pPr algn="ctr">
                        <a:lnSpc>
                          <a:spcPts val="3640"/>
                        </a:lnSpc>
                        <a:defRPr/>
                      </a:pPr>
                      <a:r>
                        <a:rPr lang="en-US" sz="2600">
                          <a:solidFill>
                            <a:srgbClr val="12127D"/>
                          </a:solidFill>
                          <a:ea typeface="Tlab 돋움 미디움"/>
                        </a:rPr>
                        <a:t>군집</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선호물품 이동 변동율</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선호물품 등급 변동율</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구매 빈도수 증감</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인원수</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071534">
                <a:tc>
                  <a:txBody>
                    <a:bodyPr anchor="t" rtlCol="false"/>
                    <a:lstStyle/>
                    <a:p>
                      <a:pPr algn="ctr">
                        <a:lnSpc>
                          <a:spcPts val="3640"/>
                        </a:lnSpc>
                        <a:defRPr/>
                      </a:pPr>
                      <a:r>
                        <a:rPr lang="en-US" sz="2600">
                          <a:solidFill>
                            <a:srgbClr val="12127D"/>
                          </a:solidFill>
                          <a:ea typeface="Tlab 돋움 미디움"/>
                        </a:rPr>
                        <a:t>낮은변동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낮음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낮음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감소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2830</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071534">
                <a:tc>
                  <a:txBody>
                    <a:bodyPr anchor="t" rtlCol="false"/>
                    <a:lstStyle/>
                    <a:p>
                      <a:pPr algn="ctr">
                        <a:lnSpc>
                          <a:spcPts val="3640"/>
                        </a:lnSpc>
                        <a:defRPr/>
                      </a:pPr>
                      <a:r>
                        <a:rPr lang="en-US" sz="2600">
                          <a:solidFill>
                            <a:srgbClr val="0D0D50"/>
                          </a:solidFill>
                          <a:ea typeface="Tlab 돋움 미디움"/>
                        </a:rPr>
                        <a:t>중간변동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중간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중간</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CF2025"/>
                          </a:solidFill>
                          <a:ea typeface="Tlab 돋움 미디움 Bold"/>
                        </a:rPr>
                        <a:t>증가</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4006</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071534">
                <a:tc>
                  <a:txBody>
                    <a:bodyPr anchor="t" rtlCol="false"/>
                    <a:lstStyle/>
                    <a:p>
                      <a:pPr algn="ctr">
                        <a:lnSpc>
                          <a:spcPts val="3640"/>
                        </a:lnSpc>
                        <a:defRPr/>
                      </a:pPr>
                      <a:r>
                        <a:rPr lang="en-US" sz="2600">
                          <a:solidFill>
                            <a:srgbClr val="12127D"/>
                          </a:solidFill>
                          <a:ea typeface="Tlab 돋움 미디움"/>
                        </a:rPr>
                        <a:t>높은 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높음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높음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감소</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latin typeface="Tlab 돋움 미디움"/>
                        </a:rPr>
                        <a:t>2446</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11" id="11"/>
          <p:cNvSpPr/>
          <p:nvPr/>
        </p:nvSpPr>
        <p:spPr>
          <a:xfrm>
            <a:off x="-927847" y="2347912"/>
            <a:ext cx="4155363" cy="0"/>
          </a:xfrm>
          <a:prstGeom prst="line">
            <a:avLst/>
          </a:prstGeom>
          <a:ln cap="flat" w="28575">
            <a:solidFill>
              <a:srgbClr val="12127D"/>
            </a:solidFill>
            <a:prstDash val="solid"/>
            <a:headEnd type="none" len="sm" w="sm"/>
            <a:tailEnd type="none" len="sm" w="sm"/>
          </a:ln>
        </p:spPr>
      </p:sp>
      <p:sp>
        <p:nvSpPr>
          <p:cNvPr name="TextBox 12" id="12"/>
          <p:cNvSpPr txBox="true"/>
          <p:nvPr/>
        </p:nvSpPr>
        <p:spPr>
          <a:xfrm rot="0">
            <a:off x="1478738" y="1266825"/>
            <a:ext cx="1743521"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전략</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48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062162"/>
            <a:ext cx="656155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28700" y="2983138"/>
            <a:ext cx="7253550" cy="5663731"/>
          </a:xfrm>
          <a:custGeom>
            <a:avLst/>
            <a:gdLst/>
            <a:ahLst/>
            <a:cxnLst/>
            <a:rect r="r" b="b" t="t" l="l"/>
            <a:pathLst>
              <a:path h="5663731" w="7253550">
                <a:moveTo>
                  <a:pt x="0" y="0"/>
                </a:moveTo>
                <a:lnTo>
                  <a:pt x="7253550" y="0"/>
                </a:lnTo>
                <a:lnTo>
                  <a:pt x="7253550" y="5663731"/>
                </a:lnTo>
                <a:lnTo>
                  <a:pt x="0" y="5663731"/>
                </a:lnTo>
                <a:lnTo>
                  <a:pt x="0" y="0"/>
                </a:lnTo>
                <a:close/>
              </a:path>
            </a:pathLst>
          </a:custGeom>
          <a:blipFill>
            <a:blip r:embed="rId2"/>
            <a:stretch>
              <a:fillRect l="0" t="0" r="0" b="0"/>
            </a:stretch>
          </a:blipFill>
        </p:spPr>
      </p:sp>
      <p:sp>
        <p:nvSpPr>
          <p:cNvPr name="Freeform 10" id="10"/>
          <p:cNvSpPr/>
          <p:nvPr/>
        </p:nvSpPr>
        <p:spPr>
          <a:xfrm flipH="false" flipV="false" rot="0">
            <a:off x="9016781" y="1780328"/>
            <a:ext cx="8384683" cy="6726345"/>
          </a:xfrm>
          <a:custGeom>
            <a:avLst/>
            <a:gdLst/>
            <a:ahLst/>
            <a:cxnLst/>
            <a:rect r="r" b="b" t="t" l="l"/>
            <a:pathLst>
              <a:path h="6726345" w="8384683">
                <a:moveTo>
                  <a:pt x="0" y="0"/>
                </a:moveTo>
                <a:lnTo>
                  <a:pt x="8384683" y="0"/>
                </a:lnTo>
                <a:lnTo>
                  <a:pt x="8384683" y="6726344"/>
                </a:lnTo>
                <a:lnTo>
                  <a:pt x="0" y="6726344"/>
                </a:lnTo>
                <a:lnTo>
                  <a:pt x="0" y="0"/>
                </a:lnTo>
                <a:close/>
              </a:path>
            </a:pathLst>
          </a:custGeom>
          <a:blipFill>
            <a:blip r:embed="rId3"/>
            <a:stretch>
              <a:fillRect l="0" t="0" r="0" b="0"/>
            </a:stretch>
          </a:blipFill>
        </p:spPr>
      </p:sp>
      <p:sp>
        <p:nvSpPr>
          <p:cNvPr name="Freeform 11" id="11"/>
          <p:cNvSpPr/>
          <p:nvPr/>
        </p:nvSpPr>
        <p:spPr>
          <a:xfrm flipH="false" flipV="false" rot="0">
            <a:off x="12144271" y="1981200"/>
            <a:ext cx="2193491" cy="3275416"/>
          </a:xfrm>
          <a:custGeom>
            <a:avLst/>
            <a:gdLst/>
            <a:ahLst/>
            <a:cxnLst/>
            <a:rect r="r" b="b" t="t" l="l"/>
            <a:pathLst>
              <a:path h="3275416" w="2193491">
                <a:moveTo>
                  <a:pt x="0" y="0"/>
                </a:moveTo>
                <a:lnTo>
                  <a:pt x="2193491" y="0"/>
                </a:lnTo>
                <a:lnTo>
                  <a:pt x="2193491" y="3275416"/>
                </a:lnTo>
                <a:lnTo>
                  <a:pt x="0" y="3275416"/>
                </a:lnTo>
                <a:lnTo>
                  <a:pt x="0" y="0"/>
                </a:lnTo>
                <a:close/>
              </a:path>
            </a:pathLst>
          </a:custGeom>
          <a:blipFill>
            <a:blip r:embed="rId4"/>
            <a:stretch>
              <a:fillRect l="0" t="0" r="0" b="0"/>
            </a:stretch>
          </a:blipFill>
        </p:spPr>
      </p:sp>
      <p:sp>
        <p:nvSpPr>
          <p:cNvPr name="TextBox 12" id="12"/>
          <p:cNvSpPr txBox="true"/>
          <p:nvPr/>
        </p:nvSpPr>
        <p:spPr>
          <a:xfrm rot="0">
            <a:off x="1609523" y="971550"/>
            <a:ext cx="3512240"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특성파악</a:t>
            </a:r>
          </a:p>
        </p:txBody>
      </p:sp>
      <p:sp>
        <p:nvSpPr>
          <p:cNvPr name="TextBox 13" id="13"/>
          <p:cNvSpPr txBox="true"/>
          <p:nvPr/>
        </p:nvSpPr>
        <p:spPr>
          <a:xfrm rot="0">
            <a:off x="3743537" y="2085975"/>
            <a:ext cx="1562413"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낮은 변동</a:t>
            </a:r>
          </a:p>
        </p:txBody>
      </p:sp>
      <p:sp>
        <p:nvSpPr>
          <p:cNvPr name="TextBox 14" id="14"/>
          <p:cNvSpPr txBox="true"/>
          <p:nvPr/>
        </p:nvSpPr>
        <p:spPr>
          <a:xfrm rot="0">
            <a:off x="4085010" y="9077344"/>
            <a:ext cx="10117979"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저가 중가 등 식품의 비중이 높고 사치품,고가의 비중이 낮은 군집</a:t>
            </a:r>
          </a:p>
        </p:txBody>
      </p:sp>
      <p:sp>
        <p:nvSpPr>
          <p:cNvPr name="Freeform 15" id="15"/>
          <p:cNvSpPr/>
          <p:nvPr/>
        </p:nvSpPr>
        <p:spPr>
          <a:xfrm flipH="false" flipV="false" rot="0">
            <a:off x="12112377" y="5371453"/>
            <a:ext cx="2193491" cy="3275416"/>
          </a:xfrm>
          <a:custGeom>
            <a:avLst/>
            <a:gdLst/>
            <a:ahLst/>
            <a:cxnLst/>
            <a:rect r="r" b="b" t="t" l="l"/>
            <a:pathLst>
              <a:path h="3275416" w="2193491">
                <a:moveTo>
                  <a:pt x="0" y="0"/>
                </a:moveTo>
                <a:lnTo>
                  <a:pt x="2193491" y="0"/>
                </a:lnTo>
                <a:lnTo>
                  <a:pt x="2193491" y="3275416"/>
                </a:lnTo>
                <a:lnTo>
                  <a:pt x="0" y="3275416"/>
                </a:lnTo>
                <a:lnTo>
                  <a:pt x="0" y="0"/>
                </a:lnTo>
                <a:close/>
              </a:path>
            </a:pathLst>
          </a:custGeom>
          <a:blipFill>
            <a:blip r:embed="rId4"/>
            <a:stretch>
              <a:fillRect l="0" t="0" r="0" b="0"/>
            </a:stretch>
          </a:blipFill>
        </p:spPr>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49</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5285915" y="241438"/>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6545393" y="-3274728"/>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7913799">
            <a:off x="-2781708" y="8393368"/>
            <a:ext cx="5101593" cy="5731459"/>
            <a:chOff x="0" y="0"/>
            <a:chExt cx="1343629" cy="1509520"/>
          </a:xfrm>
        </p:grpSpPr>
        <p:sp>
          <p:nvSpPr>
            <p:cNvPr name="Freeform 9" id="9"/>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1028700" y="3551029"/>
            <a:ext cx="16230600" cy="0"/>
          </a:xfrm>
          <a:prstGeom prst="line">
            <a:avLst/>
          </a:prstGeom>
          <a:ln cap="rnd" w="28575">
            <a:solidFill>
              <a:srgbClr val="12127D"/>
            </a:solidFill>
            <a:prstDash val="solid"/>
            <a:headEnd type="none" len="sm" w="sm"/>
            <a:tailEnd type="none" len="sm" w="sm"/>
          </a:ln>
        </p:spPr>
      </p:sp>
      <p:sp>
        <p:nvSpPr>
          <p:cNvPr name="AutoShape 12" id="12"/>
          <p:cNvSpPr/>
          <p:nvPr/>
        </p:nvSpPr>
        <p:spPr>
          <a:xfrm rot="0">
            <a:off x="1028700" y="6760908"/>
            <a:ext cx="16230600" cy="0"/>
          </a:xfrm>
          <a:prstGeom prst="line">
            <a:avLst/>
          </a:prstGeom>
          <a:ln cap="rnd" w="28575">
            <a:solidFill>
              <a:srgbClr val="12127D"/>
            </a:solidFill>
            <a:prstDash val="solid"/>
            <a:headEnd type="none" len="sm" w="sm"/>
            <a:tailEnd type="none" len="sm" w="sm"/>
          </a:ln>
        </p:spPr>
      </p:sp>
      <p:grpSp>
        <p:nvGrpSpPr>
          <p:cNvPr name="Group 13" id="13"/>
          <p:cNvGrpSpPr/>
          <p:nvPr/>
        </p:nvGrpSpPr>
        <p:grpSpPr>
          <a:xfrm rot="0">
            <a:off x="1028700" y="3403391"/>
            <a:ext cx="323850" cy="323850"/>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A4FF"/>
            </a:solidFill>
          </p:spPr>
        </p:sp>
      </p:grpSp>
      <p:grpSp>
        <p:nvGrpSpPr>
          <p:cNvPr name="Group 15" id="15"/>
          <p:cNvGrpSpPr/>
          <p:nvPr/>
        </p:nvGrpSpPr>
        <p:grpSpPr>
          <a:xfrm rot="0">
            <a:off x="7749308" y="3417679"/>
            <a:ext cx="323850" cy="323850"/>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17" id="17"/>
          <p:cNvGrpSpPr/>
          <p:nvPr/>
        </p:nvGrpSpPr>
        <p:grpSpPr>
          <a:xfrm rot="0">
            <a:off x="1630670" y="6615214"/>
            <a:ext cx="323850" cy="323850"/>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19" id="19"/>
          <p:cNvGrpSpPr/>
          <p:nvPr/>
        </p:nvGrpSpPr>
        <p:grpSpPr>
          <a:xfrm rot="0">
            <a:off x="8086372" y="6647674"/>
            <a:ext cx="323850" cy="291389"/>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21" id="21"/>
          <p:cNvGrpSpPr/>
          <p:nvPr/>
        </p:nvGrpSpPr>
        <p:grpSpPr>
          <a:xfrm rot="0">
            <a:off x="14218225" y="3417679"/>
            <a:ext cx="323850" cy="323850"/>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127D"/>
            </a:solidFill>
          </p:spPr>
        </p:sp>
      </p:grpSp>
      <p:grpSp>
        <p:nvGrpSpPr>
          <p:cNvPr name="Group 23" id="23"/>
          <p:cNvGrpSpPr/>
          <p:nvPr/>
        </p:nvGrpSpPr>
        <p:grpSpPr>
          <a:xfrm rot="0">
            <a:off x="14542075" y="6598983"/>
            <a:ext cx="323850" cy="323850"/>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F2025"/>
            </a:solidFill>
          </p:spPr>
        </p:sp>
      </p:grpSp>
      <p:sp>
        <p:nvSpPr>
          <p:cNvPr name="TextBox 25" id="25"/>
          <p:cNvSpPr txBox="true"/>
          <p:nvPr/>
        </p:nvSpPr>
        <p:spPr>
          <a:xfrm rot="0">
            <a:off x="1028700" y="964991"/>
            <a:ext cx="16230600" cy="1238138"/>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12127D"/>
                </a:solidFill>
                <a:ea typeface="TDTD평고딕"/>
              </a:rPr>
              <a:t>프로그램 수행 절차</a:t>
            </a:r>
          </a:p>
        </p:txBody>
      </p:sp>
      <p:sp>
        <p:nvSpPr>
          <p:cNvPr name="TextBox 26" id="26"/>
          <p:cNvSpPr txBox="true"/>
          <p:nvPr/>
        </p:nvSpPr>
        <p:spPr>
          <a:xfrm rot="0">
            <a:off x="1028700" y="3871341"/>
            <a:ext cx="3182930" cy="466613"/>
          </a:xfrm>
          <a:prstGeom prst="rect">
            <a:avLst/>
          </a:prstGeom>
        </p:spPr>
        <p:txBody>
          <a:bodyPr anchor="t" rtlCol="false" tIns="0" lIns="0" bIns="0" rIns="0">
            <a:spAutoFit/>
          </a:bodyPr>
          <a:lstStyle/>
          <a:p>
            <a:pPr marL="0" indent="0" lvl="0">
              <a:lnSpc>
                <a:spcPts val="3600"/>
              </a:lnSpc>
              <a:spcBef>
                <a:spcPct val="0"/>
              </a:spcBef>
            </a:pPr>
            <a:r>
              <a:rPr lang="en-US" sz="3000">
                <a:solidFill>
                  <a:srgbClr val="41A4FF"/>
                </a:solidFill>
                <a:ea typeface="TDTD평고딕"/>
              </a:rPr>
              <a:t>사전기획</a:t>
            </a:r>
          </a:p>
        </p:txBody>
      </p:sp>
      <p:sp>
        <p:nvSpPr>
          <p:cNvPr name="TextBox 27" id="27"/>
          <p:cNvSpPr txBox="true"/>
          <p:nvPr/>
        </p:nvSpPr>
        <p:spPr>
          <a:xfrm rot="0">
            <a:off x="1028700" y="4976148"/>
            <a:ext cx="3412635" cy="1243519"/>
          </a:xfrm>
          <a:prstGeom prst="rect">
            <a:avLst/>
          </a:prstGeom>
        </p:spPr>
        <p:txBody>
          <a:bodyPr anchor="t" rtlCol="false" tIns="0" lIns="0" bIns="0" rIns="0">
            <a:spAutoFit/>
          </a:bodyPr>
          <a:lstStyle/>
          <a:p>
            <a:pPr>
              <a:lnSpc>
                <a:spcPts val="3359"/>
              </a:lnSpc>
            </a:pPr>
            <a:r>
              <a:rPr lang="en-US" sz="2400">
                <a:solidFill>
                  <a:srgbClr val="0D0D50"/>
                </a:solidFill>
                <a:ea typeface="Tlab 돋움 레귤러"/>
              </a:rPr>
              <a:t>프로젝트 기획 및 주제선정,</a:t>
            </a:r>
          </a:p>
          <a:p>
            <a:pPr>
              <a:lnSpc>
                <a:spcPts val="3359"/>
              </a:lnSpc>
            </a:pPr>
            <a:r>
              <a:rPr lang="en-US" sz="2400">
                <a:solidFill>
                  <a:srgbClr val="0D0D50"/>
                </a:solidFill>
                <a:ea typeface="Tlab 돋움 레귤러"/>
              </a:rPr>
              <a:t>기획안 선정</a:t>
            </a:r>
          </a:p>
          <a:p>
            <a:pPr marL="0" indent="0" lvl="0">
              <a:lnSpc>
                <a:spcPts val="3359"/>
              </a:lnSpc>
              <a:spcBef>
                <a:spcPct val="0"/>
              </a:spcBef>
            </a:pPr>
            <a:r>
              <a:rPr lang="en-US" sz="2400">
                <a:solidFill>
                  <a:srgbClr val="0D0D50"/>
                </a:solidFill>
                <a:ea typeface="Tlab 돋움 레귤러"/>
              </a:rPr>
              <a:t>아이디어 선정</a:t>
            </a:r>
          </a:p>
        </p:txBody>
      </p:sp>
      <p:sp>
        <p:nvSpPr>
          <p:cNvPr name="TextBox 28" id="28"/>
          <p:cNvSpPr txBox="true"/>
          <p:nvPr/>
        </p:nvSpPr>
        <p:spPr>
          <a:xfrm rot="0">
            <a:off x="7749308" y="3901821"/>
            <a:ext cx="3182930" cy="466613"/>
          </a:xfrm>
          <a:prstGeom prst="rect">
            <a:avLst/>
          </a:prstGeom>
        </p:spPr>
        <p:txBody>
          <a:bodyPr anchor="t" rtlCol="false" tIns="0" lIns="0" bIns="0" rIns="0">
            <a:spAutoFit/>
          </a:bodyPr>
          <a:lstStyle/>
          <a:p>
            <a:pPr marL="0" indent="0" lvl="0">
              <a:lnSpc>
                <a:spcPts val="3600"/>
              </a:lnSpc>
              <a:spcBef>
                <a:spcPct val="0"/>
              </a:spcBef>
            </a:pPr>
            <a:r>
              <a:rPr lang="en-US" sz="3000">
                <a:solidFill>
                  <a:srgbClr val="12127D"/>
                </a:solidFill>
                <a:ea typeface="TDTD평고딕"/>
              </a:rPr>
              <a:t>데이터 수집</a:t>
            </a:r>
          </a:p>
        </p:txBody>
      </p:sp>
      <p:sp>
        <p:nvSpPr>
          <p:cNvPr name="TextBox 29" id="29"/>
          <p:cNvSpPr txBox="true"/>
          <p:nvPr/>
        </p:nvSpPr>
        <p:spPr>
          <a:xfrm rot="0">
            <a:off x="14542075" y="7056183"/>
            <a:ext cx="3182930" cy="466613"/>
          </a:xfrm>
          <a:prstGeom prst="rect">
            <a:avLst/>
          </a:prstGeom>
        </p:spPr>
        <p:txBody>
          <a:bodyPr anchor="t" rtlCol="false" tIns="0" lIns="0" bIns="0" rIns="0">
            <a:spAutoFit/>
          </a:bodyPr>
          <a:lstStyle/>
          <a:p>
            <a:pPr marL="0" indent="0" lvl="0">
              <a:lnSpc>
                <a:spcPts val="3600"/>
              </a:lnSpc>
              <a:spcBef>
                <a:spcPct val="0"/>
              </a:spcBef>
            </a:pPr>
            <a:r>
              <a:rPr lang="en-US" sz="3000">
                <a:solidFill>
                  <a:srgbClr val="CF2025"/>
                </a:solidFill>
                <a:ea typeface="TDTD평고딕"/>
              </a:rPr>
              <a:t>총 개발 시간</a:t>
            </a:r>
          </a:p>
        </p:txBody>
      </p:sp>
      <p:sp>
        <p:nvSpPr>
          <p:cNvPr name="TextBox 30" id="30"/>
          <p:cNvSpPr txBox="true"/>
          <p:nvPr/>
        </p:nvSpPr>
        <p:spPr>
          <a:xfrm rot="0">
            <a:off x="14542075" y="8184803"/>
            <a:ext cx="3182930" cy="415141"/>
          </a:xfrm>
          <a:prstGeom prst="rect">
            <a:avLst/>
          </a:prstGeom>
        </p:spPr>
        <p:txBody>
          <a:bodyPr anchor="t" rtlCol="false" tIns="0" lIns="0" bIns="0" rIns="0">
            <a:spAutoFit/>
          </a:bodyPr>
          <a:lstStyle/>
          <a:p>
            <a:pPr marL="0" indent="0" lvl="0">
              <a:lnSpc>
                <a:spcPts val="3359"/>
              </a:lnSpc>
              <a:spcBef>
                <a:spcPct val="0"/>
              </a:spcBef>
            </a:pPr>
            <a:r>
              <a:rPr lang="en-US" sz="2400">
                <a:solidFill>
                  <a:srgbClr val="0D0D50"/>
                </a:solidFill>
                <a:latin typeface="TDTD고딕M"/>
              </a:rPr>
              <a:t>32일</a:t>
            </a:r>
          </a:p>
        </p:txBody>
      </p:sp>
      <p:sp>
        <p:nvSpPr>
          <p:cNvPr name="TextBox 31" id="31"/>
          <p:cNvSpPr txBox="true"/>
          <p:nvPr/>
        </p:nvSpPr>
        <p:spPr>
          <a:xfrm rot="0">
            <a:off x="2134328" y="4395197"/>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05.29-06.02</a:t>
            </a:r>
          </a:p>
        </p:txBody>
      </p:sp>
      <p:sp>
        <p:nvSpPr>
          <p:cNvPr name="TextBox 32" id="32"/>
          <p:cNvSpPr txBox="true"/>
          <p:nvPr/>
        </p:nvSpPr>
        <p:spPr>
          <a:xfrm rot="0">
            <a:off x="7749308" y="5006628"/>
            <a:ext cx="3713017" cy="405616"/>
          </a:xfrm>
          <a:prstGeom prst="rect">
            <a:avLst/>
          </a:prstGeom>
        </p:spPr>
        <p:txBody>
          <a:bodyPr anchor="t" rtlCol="false" tIns="0" lIns="0" bIns="0" rIns="0">
            <a:spAutoFit/>
          </a:bodyPr>
          <a:lstStyle/>
          <a:p>
            <a:pPr marL="0" indent="0" lvl="0">
              <a:lnSpc>
                <a:spcPts val="3359"/>
              </a:lnSpc>
              <a:spcBef>
                <a:spcPct val="0"/>
              </a:spcBef>
            </a:pPr>
            <a:r>
              <a:rPr lang="en-US" sz="2400">
                <a:solidFill>
                  <a:srgbClr val="0D0D50"/>
                </a:solidFill>
                <a:ea typeface="Tlab 돋움 레귤러"/>
              </a:rPr>
              <a:t>필요 데이터 및 수집 절차 정의</a:t>
            </a:r>
          </a:p>
        </p:txBody>
      </p:sp>
      <p:sp>
        <p:nvSpPr>
          <p:cNvPr name="TextBox 33" id="33"/>
          <p:cNvSpPr txBox="true"/>
          <p:nvPr/>
        </p:nvSpPr>
        <p:spPr>
          <a:xfrm rot="0">
            <a:off x="8854936" y="4425677"/>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06.03-06.07</a:t>
            </a:r>
          </a:p>
        </p:txBody>
      </p:sp>
      <p:sp>
        <p:nvSpPr>
          <p:cNvPr name="TextBox 34" id="34"/>
          <p:cNvSpPr txBox="true"/>
          <p:nvPr/>
        </p:nvSpPr>
        <p:spPr>
          <a:xfrm rot="0">
            <a:off x="14218225" y="3901821"/>
            <a:ext cx="3182930" cy="466613"/>
          </a:xfrm>
          <a:prstGeom prst="rect">
            <a:avLst/>
          </a:prstGeom>
        </p:spPr>
        <p:txBody>
          <a:bodyPr anchor="t" rtlCol="false" tIns="0" lIns="0" bIns="0" rIns="0">
            <a:spAutoFit/>
          </a:bodyPr>
          <a:lstStyle/>
          <a:p>
            <a:pPr marL="0" indent="0" lvl="0">
              <a:lnSpc>
                <a:spcPts val="3600"/>
              </a:lnSpc>
              <a:spcBef>
                <a:spcPct val="0"/>
              </a:spcBef>
            </a:pPr>
            <a:r>
              <a:rPr lang="en-US" sz="3000">
                <a:solidFill>
                  <a:srgbClr val="12127D"/>
                </a:solidFill>
                <a:ea typeface="TDTD평고딕"/>
              </a:rPr>
              <a:t>데이터 전처리</a:t>
            </a:r>
          </a:p>
        </p:txBody>
      </p:sp>
      <p:sp>
        <p:nvSpPr>
          <p:cNvPr name="TextBox 35" id="35"/>
          <p:cNvSpPr txBox="true"/>
          <p:nvPr/>
        </p:nvSpPr>
        <p:spPr>
          <a:xfrm rot="0">
            <a:off x="14218225" y="5006628"/>
            <a:ext cx="3713017" cy="405616"/>
          </a:xfrm>
          <a:prstGeom prst="rect">
            <a:avLst/>
          </a:prstGeom>
        </p:spPr>
        <p:txBody>
          <a:bodyPr anchor="t" rtlCol="false" tIns="0" lIns="0" bIns="0" rIns="0">
            <a:spAutoFit/>
          </a:bodyPr>
          <a:lstStyle/>
          <a:p>
            <a:pPr marL="0" indent="0" lvl="0">
              <a:lnSpc>
                <a:spcPts val="3359"/>
              </a:lnSpc>
              <a:spcBef>
                <a:spcPct val="0"/>
              </a:spcBef>
            </a:pPr>
            <a:r>
              <a:rPr lang="en-US" sz="2400">
                <a:solidFill>
                  <a:srgbClr val="0D0D50"/>
                </a:solidFill>
                <a:ea typeface="Tlab 돋움 레귤러"/>
              </a:rPr>
              <a:t>데이터 정제 및 정규화</a:t>
            </a:r>
          </a:p>
        </p:txBody>
      </p:sp>
      <p:sp>
        <p:nvSpPr>
          <p:cNvPr name="TextBox 36" id="36"/>
          <p:cNvSpPr txBox="true"/>
          <p:nvPr/>
        </p:nvSpPr>
        <p:spPr>
          <a:xfrm rot="0">
            <a:off x="15323854" y="4425677"/>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06.08-06.14</a:t>
            </a:r>
          </a:p>
        </p:txBody>
      </p:sp>
      <p:sp>
        <p:nvSpPr>
          <p:cNvPr name="TextBox 37" id="37"/>
          <p:cNvSpPr txBox="true"/>
          <p:nvPr/>
        </p:nvSpPr>
        <p:spPr>
          <a:xfrm rot="0">
            <a:off x="1630670" y="7089521"/>
            <a:ext cx="3182930" cy="466613"/>
          </a:xfrm>
          <a:prstGeom prst="rect">
            <a:avLst/>
          </a:prstGeom>
        </p:spPr>
        <p:txBody>
          <a:bodyPr anchor="t" rtlCol="false" tIns="0" lIns="0" bIns="0" rIns="0">
            <a:spAutoFit/>
          </a:bodyPr>
          <a:lstStyle/>
          <a:p>
            <a:pPr marL="0" indent="0" lvl="0">
              <a:lnSpc>
                <a:spcPts val="3600"/>
              </a:lnSpc>
              <a:spcBef>
                <a:spcPct val="0"/>
              </a:spcBef>
            </a:pPr>
            <a:r>
              <a:rPr lang="en-US" sz="3000">
                <a:solidFill>
                  <a:srgbClr val="12127D"/>
                </a:solidFill>
                <a:ea typeface="TDTD평고딕"/>
              </a:rPr>
              <a:t>모델링</a:t>
            </a:r>
          </a:p>
        </p:txBody>
      </p:sp>
      <p:sp>
        <p:nvSpPr>
          <p:cNvPr name="TextBox 38" id="38"/>
          <p:cNvSpPr txBox="true"/>
          <p:nvPr/>
        </p:nvSpPr>
        <p:spPr>
          <a:xfrm rot="0">
            <a:off x="1630670" y="8194328"/>
            <a:ext cx="3713017" cy="405616"/>
          </a:xfrm>
          <a:prstGeom prst="rect">
            <a:avLst/>
          </a:prstGeom>
        </p:spPr>
        <p:txBody>
          <a:bodyPr anchor="t" rtlCol="false" tIns="0" lIns="0" bIns="0" rIns="0">
            <a:spAutoFit/>
          </a:bodyPr>
          <a:lstStyle/>
          <a:p>
            <a:pPr marL="0" indent="0" lvl="0">
              <a:lnSpc>
                <a:spcPts val="3359"/>
              </a:lnSpc>
              <a:spcBef>
                <a:spcPct val="0"/>
              </a:spcBef>
            </a:pPr>
            <a:r>
              <a:rPr lang="en-US" sz="2400">
                <a:solidFill>
                  <a:srgbClr val="0D0D50"/>
                </a:solidFill>
                <a:ea typeface="Tlab 돋움 레귤러"/>
              </a:rPr>
              <a:t>모형 구현</a:t>
            </a:r>
          </a:p>
        </p:txBody>
      </p:sp>
      <p:sp>
        <p:nvSpPr>
          <p:cNvPr name="TextBox 39" id="39"/>
          <p:cNvSpPr txBox="true"/>
          <p:nvPr/>
        </p:nvSpPr>
        <p:spPr>
          <a:xfrm rot="0">
            <a:off x="2736298" y="7613377"/>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06.15-06.21</a:t>
            </a:r>
          </a:p>
        </p:txBody>
      </p:sp>
      <p:sp>
        <p:nvSpPr>
          <p:cNvPr name="TextBox 40" id="40"/>
          <p:cNvSpPr txBox="true"/>
          <p:nvPr/>
        </p:nvSpPr>
        <p:spPr>
          <a:xfrm rot="0">
            <a:off x="7775161" y="7100989"/>
            <a:ext cx="4466557" cy="466725"/>
          </a:xfrm>
          <a:prstGeom prst="rect">
            <a:avLst/>
          </a:prstGeom>
        </p:spPr>
        <p:txBody>
          <a:bodyPr anchor="t" rtlCol="false" tIns="0" lIns="0" bIns="0" rIns="0">
            <a:spAutoFit/>
          </a:bodyPr>
          <a:lstStyle/>
          <a:p>
            <a:pPr marL="0" indent="0" lvl="0">
              <a:lnSpc>
                <a:spcPts val="3600"/>
              </a:lnSpc>
              <a:spcBef>
                <a:spcPct val="0"/>
              </a:spcBef>
            </a:pPr>
            <a:r>
              <a:rPr lang="en-US" sz="3000">
                <a:solidFill>
                  <a:srgbClr val="12127D"/>
                </a:solidFill>
                <a:ea typeface="TDTD평고딕"/>
              </a:rPr>
              <a:t>군집 분석 및 해결책 제시</a:t>
            </a:r>
          </a:p>
        </p:txBody>
      </p:sp>
      <p:sp>
        <p:nvSpPr>
          <p:cNvPr name="TextBox 41" id="41"/>
          <p:cNvSpPr txBox="true"/>
          <p:nvPr/>
        </p:nvSpPr>
        <p:spPr>
          <a:xfrm rot="0">
            <a:off x="8086372" y="8194328"/>
            <a:ext cx="3713017"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D0D50"/>
                </a:solidFill>
                <a:ea typeface="Tlab 돋움 레귤러"/>
              </a:rPr>
              <a:t>군집 분석, 상품 추천</a:t>
            </a:r>
          </a:p>
        </p:txBody>
      </p:sp>
      <p:sp>
        <p:nvSpPr>
          <p:cNvPr name="TextBox 42" id="42"/>
          <p:cNvSpPr txBox="true"/>
          <p:nvPr/>
        </p:nvSpPr>
        <p:spPr>
          <a:xfrm rot="0">
            <a:off x="9192001" y="7613377"/>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06.22-06.29</a:t>
            </a:r>
          </a:p>
        </p:txBody>
      </p:sp>
      <p:sp>
        <p:nvSpPr>
          <p:cNvPr name="TextBox 43" id="43"/>
          <p:cNvSpPr txBox="true"/>
          <p:nvPr/>
        </p:nvSpPr>
        <p:spPr>
          <a:xfrm rot="0">
            <a:off x="14542075" y="7608522"/>
            <a:ext cx="2307007" cy="323776"/>
          </a:xfrm>
          <a:prstGeom prst="rect">
            <a:avLst/>
          </a:prstGeom>
        </p:spPr>
        <p:txBody>
          <a:bodyPr anchor="t" rtlCol="false" tIns="0" lIns="0" bIns="0" rIns="0">
            <a:spAutoFit/>
          </a:bodyPr>
          <a:lstStyle/>
          <a:p>
            <a:pPr marL="0" indent="0" lvl="0">
              <a:lnSpc>
                <a:spcPts val="2400"/>
              </a:lnSpc>
              <a:spcBef>
                <a:spcPct val="0"/>
              </a:spcBef>
            </a:pPr>
            <a:r>
              <a:rPr lang="en-US" sz="2000">
                <a:solidFill>
                  <a:srgbClr val="5D5DA2"/>
                </a:solidFill>
                <a:latin typeface="TDTD평고딕"/>
              </a:rPr>
              <a:t>05.29-06.29</a:t>
            </a:r>
          </a:p>
        </p:txBody>
      </p:sp>
      <p:sp>
        <p:nvSpPr>
          <p:cNvPr name="TextBox 44" id="44"/>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4219266"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062162"/>
            <a:ext cx="656155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293743" y="3058990"/>
            <a:ext cx="7190239" cy="5616802"/>
          </a:xfrm>
          <a:custGeom>
            <a:avLst/>
            <a:gdLst/>
            <a:ahLst/>
            <a:cxnLst/>
            <a:rect r="r" b="b" t="t" l="l"/>
            <a:pathLst>
              <a:path h="5616802" w="7190239">
                <a:moveTo>
                  <a:pt x="0" y="0"/>
                </a:moveTo>
                <a:lnTo>
                  <a:pt x="7190239" y="0"/>
                </a:lnTo>
                <a:lnTo>
                  <a:pt x="7190239" y="5616802"/>
                </a:lnTo>
                <a:lnTo>
                  <a:pt x="0" y="5616802"/>
                </a:lnTo>
                <a:lnTo>
                  <a:pt x="0" y="0"/>
                </a:lnTo>
                <a:close/>
              </a:path>
            </a:pathLst>
          </a:custGeom>
          <a:blipFill>
            <a:blip r:embed="rId2"/>
            <a:stretch>
              <a:fillRect l="0" t="0" r="0" b="0"/>
            </a:stretch>
          </a:blipFill>
        </p:spPr>
      </p:sp>
      <p:sp>
        <p:nvSpPr>
          <p:cNvPr name="Freeform 10" id="10"/>
          <p:cNvSpPr/>
          <p:nvPr/>
        </p:nvSpPr>
        <p:spPr>
          <a:xfrm flipH="false" flipV="false" rot="0">
            <a:off x="9119283" y="2145723"/>
            <a:ext cx="8140017" cy="6530069"/>
          </a:xfrm>
          <a:custGeom>
            <a:avLst/>
            <a:gdLst/>
            <a:ahLst/>
            <a:cxnLst/>
            <a:rect r="r" b="b" t="t" l="l"/>
            <a:pathLst>
              <a:path h="6530069" w="8140017">
                <a:moveTo>
                  <a:pt x="0" y="0"/>
                </a:moveTo>
                <a:lnTo>
                  <a:pt x="8140017" y="0"/>
                </a:lnTo>
                <a:lnTo>
                  <a:pt x="8140017" y="6530069"/>
                </a:lnTo>
                <a:lnTo>
                  <a:pt x="0" y="6530069"/>
                </a:lnTo>
                <a:lnTo>
                  <a:pt x="0" y="0"/>
                </a:lnTo>
                <a:close/>
              </a:path>
            </a:pathLst>
          </a:custGeom>
          <a:blipFill>
            <a:blip r:embed="rId3"/>
            <a:stretch>
              <a:fillRect l="0" t="0" r="0" b="0"/>
            </a:stretch>
          </a:blipFill>
        </p:spPr>
      </p:sp>
      <p:sp>
        <p:nvSpPr>
          <p:cNvPr name="Freeform 11" id="11"/>
          <p:cNvSpPr/>
          <p:nvPr/>
        </p:nvSpPr>
        <p:spPr>
          <a:xfrm flipH="false" flipV="false" rot="0">
            <a:off x="9918886" y="2361325"/>
            <a:ext cx="2193491" cy="3275416"/>
          </a:xfrm>
          <a:custGeom>
            <a:avLst/>
            <a:gdLst/>
            <a:ahLst/>
            <a:cxnLst/>
            <a:rect r="r" b="b" t="t" l="l"/>
            <a:pathLst>
              <a:path h="3275416" w="2193491">
                <a:moveTo>
                  <a:pt x="0" y="0"/>
                </a:moveTo>
                <a:lnTo>
                  <a:pt x="2193491" y="0"/>
                </a:lnTo>
                <a:lnTo>
                  <a:pt x="2193491" y="3275416"/>
                </a:lnTo>
                <a:lnTo>
                  <a:pt x="0" y="3275416"/>
                </a:lnTo>
                <a:lnTo>
                  <a:pt x="0" y="0"/>
                </a:lnTo>
                <a:close/>
              </a:path>
            </a:pathLst>
          </a:custGeom>
          <a:blipFill>
            <a:blip r:embed="rId4"/>
            <a:stretch>
              <a:fillRect l="0" t="0" r="0" b="0"/>
            </a:stretch>
          </a:blipFill>
        </p:spPr>
      </p:sp>
      <p:sp>
        <p:nvSpPr>
          <p:cNvPr name="Freeform 12" id="12"/>
          <p:cNvSpPr/>
          <p:nvPr/>
        </p:nvSpPr>
        <p:spPr>
          <a:xfrm flipH="false" flipV="false" rot="0">
            <a:off x="9918886" y="5400376"/>
            <a:ext cx="2193491" cy="3275416"/>
          </a:xfrm>
          <a:custGeom>
            <a:avLst/>
            <a:gdLst/>
            <a:ahLst/>
            <a:cxnLst/>
            <a:rect r="r" b="b" t="t" l="l"/>
            <a:pathLst>
              <a:path h="3275416" w="2193491">
                <a:moveTo>
                  <a:pt x="0" y="0"/>
                </a:moveTo>
                <a:lnTo>
                  <a:pt x="2193491" y="0"/>
                </a:lnTo>
                <a:lnTo>
                  <a:pt x="2193491" y="3275416"/>
                </a:lnTo>
                <a:lnTo>
                  <a:pt x="0" y="3275416"/>
                </a:lnTo>
                <a:lnTo>
                  <a:pt x="0" y="0"/>
                </a:lnTo>
                <a:close/>
              </a:path>
            </a:pathLst>
          </a:custGeom>
          <a:blipFill>
            <a:blip r:embed="rId4"/>
            <a:stretch>
              <a:fillRect l="0" t="0" r="0" b="0"/>
            </a:stretch>
          </a:blipFill>
        </p:spPr>
      </p:sp>
      <p:sp>
        <p:nvSpPr>
          <p:cNvPr name="TextBox 13" id="13"/>
          <p:cNvSpPr txBox="true"/>
          <p:nvPr/>
        </p:nvSpPr>
        <p:spPr>
          <a:xfrm rot="0">
            <a:off x="1609523" y="971550"/>
            <a:ext cx="3512240"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특성파악</a:t>
            </a:r>
          </a:p>
        </p:txBody>
      </p:sp>
      <p:sp>
        <p:nvSpPr>
          <p:cNvPr name="TextBox 14" id="14"/>
          <p:cNvSpPr txBox="true"/>
          <p:nvPr/>
        </p:nvSpPr>
        <p:spPr>
          <a:xfrm rot="0">
            <a:off x="3743537" y="2085975"/>
            <a:ext cx="1562413"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중간 변동</a:t>
            </a:r>
          </a:p>
        </p:txBody>
      </p:sp>
      <p:sp>
        <p:nvSpPr>
          <p:cNvPr name="TextBox 15" id="15"/>
          <p:cNvSpPr txBox="true"/>
          <p:nvPr/>
        </p:nvSpPr>
        <p:spPr>
          <a:xfrm rot="0">
            <a:off x="4085010" y="9077344"/>
            <a:ext cx="10117979"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식품,의류의 비중이 적절하고 다른 그룹에 비해 매출이 높은 그룹 </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50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4219266"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062162"/>
            <a:ext cx="656155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9037994" y="2102736"/>
            <a:ext cx="8221306" cy="6595281"/>
          </a:xfrm>
          <a:custGeom>
            <a:avLst/>
            <a:gdLst/>
            <a:ahLst/>
            <a:cxnLst/>
            <a:rect r="r" b="b" t="t" l="l"/>
            <a:pathLst>
              <a:path h="6595281" w="8221306">
                <a:moveTo>
                  <a:pt x="0" y="0"/>
                </a:moveTo>
                <a:lnTo>
                  <a:pt x="8221306" y="0"/>
                </a:lnTo>
                <a:lnTo>
                  <a:pt x="8221306" y="6595281"/>
                </a:lnTo>
                <a:lnTo>
                  <a:pt x="0" y="6595281"/>
                </a:lnTo>
                <a:lnTo>
                  <a:pt x="0" y="0"/>
                </a:lnTo>
                <a:close/>
              </a:path>
            </a:pathLst>
          </a:custGeom>
          <a:blipFill>
            <a:blip r:embed="rId2"/>
            <a:stretch>
              <a:fillRect l="0" t="0" r="0" b="0"/>
            </a:stretch>
          </a:blipFill>
        </p:spPr>
      </p:sp>
      <p:sp>
        <p:nvSpPr>
          <p:cNvPr name="Freeform 10" id="10"/>
          <p:cNvSpPr/>
          <p:nvPr/>
        </p:nvSpPr>
        <p:spPr>
          <a:xfrm flipH="false" flipV="false" rot="0">
            <a:off x="14451499" y="2124961"/>
            <a:ext cx="2193491" cy="3275416"/>
          </a:xfrm>
          <a:custGeom>
            <a:avLst/>
            <a:gdLst/>
            <a:ahLst/>
            <a:cxnLst/>
            <a:rect r="r" b="b" t="t" l="l"/>
            <a:pathLst>
              <a:path h="3275416" w="2193491">
                <a:moveTo>
                  <a:pt x="0" y="0"/>
                </a:moveTo>
                <a:lnTo>
                  <a:pt x="2193491" y="0"/>
                </a:lnTo>
                <a:lnTo>
                  <a:pt x="2193491" y="3275415"/>
                </a:lnTo>
                <a:lnTo>
                  <a:pt x="0" y="3275415"/>
                </a:lnTo>
                <a:lnTo>
                  <a:pt x="0" y="0"/>
                </a:lnTo>
                <a:close/>
              </a:path>
            </a:pathLst>
          </a:custGeom>
          <a:blipFill>
            <a:blip r:embed="rId3"/>
            <a:stretch>
              <a:fillRect l="0" t="0" r="0" b="0"/>
            </a:stretch>
          </a:blipFill>
        </p:spPr>
      </p:sp>
      <p:sp>
        <p:nvSpPr>
          <p:cNvPr name="Freeform 11" id="11"/>
          <p:cNvSpPr/>
          <p:nvPr/>
        </p:nvSpPr>
        <p:spPr>
          <a:xfrm flipH="false" flipV="false" rot="0">
            <a:off x="14202990" y="5474299"/>
            <a:ext cx="2193491" cy="3275416"/>
          </a:xfrm>
          <a:custGeom>
            <a:avLst/>
            <a:gdLst/>
            <a:ahLst/>
            <a:cxnLst/>
            <a:rect r="r" b="b" t="t" l="l"/>
            <a:pathLst>
              <a:path h="3275416" w="2193491">
                <a:moveTo>
                  <a:pt x="0" y="0"/>
                </a:moveTo>
                <a:lnTo>
                  <a:pt x="2193491" y="0"/>
                </a:lnTo>
                <a:lnTo>
                  <a:pt x="2193491" y="3275415"/>
                </a:lnTo>
                <a:lnTo>
                  <a:pt x="0" y="3275415"/>
                </a:lnTo>
                <a:lnTo>
                  <a:pt x="0" y="0"/>
                </a:lnTo>
                <a:close/>
              </a:path>
            </a:pathLst>
          </a:custGeom>
          <a:blipFill>
            <a:blip r:embed="rId3"/>
            <a:stretch>
              <a:fillRect l="0" t="0" r="0" b="0"/>
            </a:stretch>
          </a:blipFill>
        </p:spPr>
      </p:sp>
      <p:sp>
        <p:nvSpPr>
          <p:cNvPr name="Freeform 12" id="12"/>
          <p:cNvSpPr/>
          <p:nvPr/>
        </p:nvSpPr>
        <p:spPr>
          <a:xfrm flipH="false" flipV="false" rot="0">
            <a:off x="1284281" y="2985067"/>
            <a:ext cx="7365031" cy="5764647"/>
          </a:xfrm>
          <a:custGeom>
            <a:avLst/>
            <a:gdLst/>
            <a:ahLst/>
            <a:cxnLst/>
            <a:rect r="r" b="b" t="t" l="l"/>
            <a:pathLst>
              <a:path h="5764647" w="7365031">
                <a:moveTo>
                  <a:pt x="0" y="0"/>
                </a:moveTo>
                <a:lnTo>
                  <a:pt x="7365031" y="0"/>
                </a:lnTo>
                <a:lnTo>
                  <a:pt x="7365031" y="5764647"/>
                </a:lnTo>
                <a:lnTo>
                  <a:pt x="0" y="5764647"/>
                </a:lnTo>
                <a:lnTo>
                  <a:pt x="0" y="0"/>
                </a:lnTo>
                <a:close/>
              </a:path>
            </a:pathLst>
          </a:custGeom>
          <a:blipFill>
            <a:blip r:embed="rId4"/>
            <a:stretch>
              <a:fillRect l="0" t="0" r="0" b="0"/>
            </a:stretch>
          </a:blipFill>
        </p:spPr>
      </p:sp>
      <p:sp>
        <p:nvSpPr>
          <p:cNvPr name="TextBox 13" id="13"/>
          <p:cNvSpPr txBox="true"/>
          <p:nvPr/>
        </p:nvSpPr>
        <p:spPr>
          <a:xfrm rot="0">
            <a:off x="1609523" y="971550"/>
            <a:ext cx="3512240"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특성파악</a:t>
            </a:r>
          </a:p>
        </p:txBody>
      </p:sp>
      <p:sp>
        <p:nvSpPr>
          <p:cNvPr name="TextBox 14" id="14"/>
          <p:cNvSpPr txBox="true"/>
          <p:nvPr/>
        </p:nvSpPr>
        <p:spPr>
          <a:xfrm rot="0">
            <a:off x="3743537" y="2085975"/>
            <a:ext cx="1562413"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높은 변동</a:t>
            </a:r>
          </a:p>
        </p:txBody>
      </p:sp>
      <p:sp>
        <p:nvSpPr>
          <p:cNvPr name="TextBox 15" id="15"/>
          <p:cNvSpPr txBox="true"/>
          <p:nvPr/>
        </p:nvSpPr>
        <p:spPr>
          <a:xfrm rot="0">
            <a:off x="2847266" y="9073564"/>
            <a:ext cx="12593467"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의류의 비중이 높고 다른 그룹에 선매품의 비중이 높고 고가의 비중이 높은 그룹</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51 </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4219266" y="210431"/>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062162"/>
            <a:ext cx="656155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609523" y="971550"/>
            <a:ext cx="3512240"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전략설정</a:t>
            </a:r>
          </a:p>
        </p:txBody>
      </p:sp>
      <p:sp>
        <p:nvSpPr>
          <p:cNvPr name="TextBox 10" id="10"/>
          <p:cNvSpPr txBox="true"/>
          <p:nvPr/>
        </p:nvSpPr>
        <p:spPr>
          <a:xfrm rot="0">
            <a:off x="2630354" y="2085975"/>
            <a:ext cx="2675595"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군집별 맞춤 전략</a:t>
            </a:r>
          </a:p>
        </p:txBody>
      </p:sp>
      <p:graphicFrame>
        <p:nvGraphicFramePr>
          <p:cNvPr name="Table 11" id="11"/>
          <p:cNvGraphicFramePr>
            <a:graphicFrameLocks noGrp="true"/>
          </p:cNvGraphicFramePr>
          <p:nvPr/>
        </p:nvGraphicFramePr>
        <p:xfrm>
          <a:off x="576037" y="3022713"/>
          <a:ext cx="17135926" cy="6235587"/>
        </p:xfrm>
        <a:graphic>
          <a:graphicData uri="http://schemas.openxmlformats.org/drawingml/2006/table">
            <a:tbl>
              <a:tblPr/>
              <a:tblGrid>
                <a:gridCol w="3181424"/>
                <a:gridCol w="3561846"/>
                <a:gridCol w="6217407"/>
                <a:gridCol w="4175248"/>
              </a:tblGrid>
              <a:tr h="888553">
                <a:tc>
                  <a:txBody>
                    <a:bodyPr anchor="t" rtlCol="false"/>
                    <a:lstStyle/>
                    <a:p>
                      <a:pPr algn="ctr">
                        <a:lnSpc>
                          <a:spcPts val="3640"/>
                        </a:lnSpc>
                        <a:defRPr/>
                      </a:pPr>
                      <a:r>
                        <a:rPr lang="en-US" sz="2600">
                          <a:solidFill>
                            <a:srgbClr val="12127D"/>
                          </a:solidFill>
                          <a:ea typeface="Tlab 돋움 미디움"/>
                        </a:rPr>
                        <a:t>군집</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특징</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선호상품</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c>
                  <a:txBody>
                    <a:bodyPr anchor="t" rtlCol="false"/>
                    <a:lstStyle/>
                    <a:p>
                      <a:pPr algn="ctr">
                        <a:lnSpc>
                          <a:spcPts val="3640"/>
                        </a:lnSpc>
                        <a:defRPr/>
                      </a:pPr>
                      <a:r>
                        <a:rPr lang="en-US" sz="2600">
                          <a:solidFill>
                            <a:srgbClr val="12127D"/>
                          </a:solidFill>
                          <a:ea typeface="Tlab 돋움 미디움"/>
                        </a:rPr>
                        <a:t>전략</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CCCC"/>
                    </a:solidFill>
                  </a:tcPr>
                </a:tc>
              </a:tr>
              <a:tr h="1803826">
                <a:tc>
                  <a:txBody>
                    <a:bodyPr anchor="t" rtlCol="false"/>
                    <a:lstStyle/>
                    <a:p>
                      <a:pPr algn="ctr">
                        <a:lnSpc>
                          <a:spcPts val="3640"/>
                        </a:lnSpc>
                        <a:defRPr/>
                      </a:pPr>
                      <a:r>
                        <a:rPr lang="en-US" sz="2600">
                          <a:solidFill>
                            <a:srgbClr val="12127D"/>
                          </a:solidFill>
                          <a:ea typeface="Tlab 돋움 미디움"/>
                        </a:rPr>
                        <a:t>낮은 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변동성이 낮고, </a:t>
                      </a:r>
                      <a:endParaRPr lang="en-US" sz="1100"/>
                    </a:p>
                    <a:p>
                      <a:pPr algn="ctr">
                        <a:lnSpc>
                          <a:spcPts val="3640"/>
                        </a:lnSpc>
                      </a:pPr>
                      <a:r>
                        <a:rPr lang="en-US" sz="2600">
                          <a:solidFill>
                            <a:srgbClr val="000000"/>
                          </a:solidFill>
                          <a:ea typeface="Tlab 돋움 미디움"/>
                        </a:rPr>
                        <a:t>빈도수가 감소하는 그룹</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카테고리: </a:t>
                      </a:r>
                      <a:r>
                        <a:rPr lang="en-US" sz="2600">
                          <a:solidFill>
                            <a:srgbClr val="FF3131"/>
                          </a:solidFill>
                          <a:ea typeface="Tlab 돋움 미디움"/>
                        </a:rPr>
                        <a:t>식품류</a:t>
                      </a:r>
                      <a:endParaRPr lang="en-US" sz="1100"/>
                    </a:p>
                    <a:p>
                      <a:pPr algn="ctr">
                        <a:lnSpc>
                          <a:spcPts val="3640"/>
                        </a:lnSpc>
                      </a:pPr>
                      <a:r>
                        <a:rPr lang="en-US" sz="2600">
                          <a:solidFill>
                            <a:srgbClr val="000000"/>
                          </a:solidFill>
                          <a:ea typeface="Tlab 돋움 미디움"/>
                        </a:rPr>
                        <a:t>가격: 저가, 일상품 위주</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가격 경쟁력을 갖춰야 한다.</a:t>
                      </a:r>
                      <a:endParaRPr lang="en-US" sz="1100"/>
                    </a:p>
                    <a:p>
                      <a:pPr algn="ctr">
                        <a:lnSpc>
                          <a:spcPts val="3640"/>
                        </a:lnSpc>
                      </a:pPr>
                      <a:r>
                        <a:rPr lang="en-US" sz="2600">
                          <a:solidFill>
                            <a:srgbClr val="000000"/>
                          </a:solidFill>
                          <a:latin typeface="Tlab 돋움 미디움"/>
                        </a:rPr>
                        <a:t>(*</a:t>
                      </a:r>
                      <a:r>
                        <a:rPr lang="en-US" sz="2600">
                          <a:solidFill>
                            <a:srgbClr val="CF2025"/>
                          </a:solidFill>
                          <a:ea typeface="Tlab 돋움 미디움"/>
                        </a:rPr>
                        <a:t>가격 탄력성</a:t>
                      </a:r>
                      <a:r>
                        <a:rPr lang="en-US" sz="2600">
                          <a:solidFill>
                            <a:srgbClr val="000000"/>
                          </a:solidFill>
                          <a:latin typeface="Tlab 돋움 미디움"/>
                        </a:rPr>
                        <a:t> 고려)</a:t>
                      </a:r>
                    </a:p>
                    <a:p>
                      <a:pPr algn="ctr">
                        <a:lnSpc>
                          <a:spcPts val="3640"/>
                        </a:lnSpc>
                      </a:pP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849128">
                <a:tc>
                  <a:txBody>
                    <a:bodyPr anchor="t" rtlCol="false"/>
                    <a:lstStyle/>
                    <a:p>
                      <a:pPr algn="ctr">
                        <a:lnSpc>
                          <a:spcPts val="3640"/>
                        </a:lnSpc>
                        <a:defRPr/>
                      </a:pPr>
                      <a:r>
                        <a:rPr lang="en-US" sz="2600">
                          <a:solidFill>
                            <a:srgbClr val="12127D"/>
                          </a:solidFill>
                          <a:ea typeface="Tlab 돋움 미디움"/>
                        </a:rPr>
                        <a:t>중간 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변동성이 중간,</a:t>
                      </a:r>
                      <a:endParaRPr lang="en-US" sz="1100"/>
                    </a:p>
                    <a:p>
                      <a:pPr algn="ctr">
                        <a:lnSpc>
                          <a:spcPts val="3640"/>
                        </a:lnSpc>
                      </a:pPr>
                      <a:r>
                        <a:rPr lang="en-US" sz="2600">
                          <a:solidFill>
                            <a:srgbClr val="000000"/>
                          </a:solidFill>
                          <a:ea typeface="Tlab 돋움 미디움"/>
                        </a:rPr>
                        <a:t>빈도수가 증가하는 그룹</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카테고리: 다른 군집에 비해 비교적 고른 편</a:t>
                      </a:r>
                      <a:endParaRPr lang="en-US" sz="1100"/>
                    </a:p>
                    <a:p>
                      <a:pPr algn="ctr">
                        <a:lnSpc>
                          <a:spcPts val="3640"/>
                        </a:lnSpc>
                      </a:pPr>
                      <a:r>
                        <a:rPr lang="en-US" sz="2600">
                          <a:solidFill>
                            <a:srgbClr val="000000"/>
                          </a:solidFill>
                          <a:ea typeface="Tlab 돋움 미디움"/>
                        </a:rPr>
                        <a:t>가격: 고루 분포</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만족스러운 상품을 갖춰 </a:t>
                      </a:r>
                      <a:endParaRPr lang="en-US" sz="1100"/>
                    </a:p>
                    <a:p>
                      <a:pPr algn="ctr">
                        <a:lnSpc>
                          <a:spcPts val="3640"/>
                        </a:lnSpc>
                      </a:pPr>
                      <a:r>
                        <a:rPr lang="en-US" sz="2600">
                          <a:solidFill>
                            <a:srgbClr val="000000"/>
                          </a:solidFill>
                          <a:ea typeface="Tlab 돋움 미디움"/>
                        </a:rPr>
                        <a:t>증가고객으로 전환</a:t>
                      </a:r>
                    </a:p>
                    <a:p>
                      <a:pPr algn="ctr">
                        <a:lnSpc>
                          <a:spcPts val="3640"/>
                        </a:lnSpc>
                      </a:pPr>
                      <a:r>
                        <a:rPr lang="en-US" sz="2600">
                          <a:solidFill>
                            <a:srgbClr val="000000"/>
                          </a:solidFill>
                          <a:latin typeface="Tlab 돋움 미디움"/>
                        </a:rPr>
                        <a:t>(</a:t>
                      </a:r>
                      <a:r>
                        <a:rPr lang="en-US" sz="2600">
                          <a:solidFill>
                            <a:srgbClr val="CF2025"/>
                          </a:solidFill>
                          <a:ea typeface="Tlab 돋움 미디움"/>
                        </a:rPr>
                        <a:t>매출량 </a:t>
                      </a:r>
                      <a:r>
                        <a:rPr lang="en-US" sz="2600">
                          <a:solidFill>
                            <a:srgbClr val="000000"/>
                          </a:solidFill>
                          <a:ea typeface="Tlab 돋움 미디움"/>
                        </a:rPr>
                        <a:t>고려)</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694080">
                <a:tc>
                  <a:txBody>
                    <a:bodyPr anchor="t" rtlCol="false"/>
                    <a:lstStyle/>
                    <a:p>
                      <a:pPr algn="ctr">
                        <a:lnSpc>
                          <a:spcPts val="3640"/>
                        </a:lnSpc>
                        <a:defRPr/>
                      </a:pPr>
                      <a:r>
                        <a:rPr lang="en-US" sz="2600">
                          <a:solidFill>
                            <a:srgbClr val="12127D"/>
                          </a:solidFill>
                          <a:ea typeface="Tlab 돋움 미디움"/>
                        </a:rPr>
                        <a:t>높은 변동</a:t>
                      </a:r>
                      <a:endParaRPr lang="en-US" sz="1100"/>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41A4FF"/>
                    </a:solidFill>
                  </a:tcPr>
                </a:tc>
                <a:tc>
                  <a:txBody>
                    <a:bodyPr anchor="t" rtlCol="false"/>
                    <a:lstStyle/>
                    <a:p>
                      <a:pPr algn="ctr">
                        <a:lnSpc>
                          <a:spcPts val="3640"/>
                        </a:lnSpc>
                        <a:defRPr/>
                      </a:pPr>
                      <a:r>
                        <a:rPr lang="en-US" sz="2600">
                          <a:solidFill>
                            <a:srgbClr val="000000"/>
                          </a:solidFill>
                          <a:ea typeface="Tlab 돋움 미디움"/>
                        </a:rPr>
                        <a:t>변동성이 높음,</a:t>
                      </a:r>
                      <a:endParaRPr lang="en-US" sz="1100"/>
                    </a:p>
                    <a:p>
                      <a:pPr algn="ctr">
                        <a:lnSpc>
                          <a:spcPts val="3640"/>
                        </a:lnSpc>
                      </a:pPr>
                      <a:r>
                        <a:rPr lang="en-US" sz="2600">
                          <a:solidFill>
                            <a:srgbClr val="000000"/>
                          </a:solidFill>
                          <a:ea typeface="Tlab 돋움 미디움"/>
                        </a:rPr>
                        <a:t>빈도수가 감소하는 그룹</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카테고리: </a:t>
                      </a:r>
                      <a:r>
                        <a:rPr lang="en-US" sz="2600">
                          <a:solidFill>
                            <a:srgbClr val="FF3131"/>
                          </a:solidFill>
                          <a:ea typeface="Tlab 돋움 미디움"/>
                        </a:rPr>
                        <a:t>의류</a:t>
                      </a:r>
                      <a:endParaRPr lang="en-US" sz="1100"/>
                    </a:p>
                    <a:p>
                      <a:pPr algn="ctr">
                        <a:lnSpc>
                          <a:spcPts val="3640"/>
                        </a:lnSpc>
                      </a:pPr>
                      <a:r>
                        <a:rPr lang="en-US" sz="2600">
                          <a:solidFill>
                            <a:srgbClr val="000000"/>
                          </a:solidFill>
                          <a:ea typeface="Tlab 돋움 미디움"/>
                        </a:rPr>
                        <a:t>가격: 고루 분포</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40"/>
                        </a:lnSpc>
                        <a:defRPr/>
                      </a:pPr>
                      <a:r>
                        <a:rPr lang="en-US" sz="2600">
                          <a:solidFill>
                            <a:srgbClr val="000000"/>
                          </a:solidFill>
                          <a:ea typeface="Tlab 돋움 미디움"/>
                        </a:rPr>
                        <a:t>트렌드에 맞춘 상품 추천</a:t>
                      </a:r>
                      <a:endParaRPr lang="en-US" sz="1100"/>
                    </a:p>
                    <a:p>
                      <a:pPr algn="ctr">
                        <a:lnSpc>
                          <a:spcPts val="3640"/>
                        </a:lnSpc>
                      </a:pPr>
                      <a:r>
                        <a:rPr lang="en-US" sz="2600">
                          <a:solidFill>
                            <a:srgbClr val="000000"/>
                          </a:solidFill>
                          <a:latin typeface="Tlab 돋움 미디움"/>
                        </a:rPr>
                        <a:t>(</a:t>
                      </a:r>
                      <a:r>
                        <a:rPr lang="en-US" sz="2600">
                          <a:solidFill>
                            <a:srgbClr val="CF2025"/>
                          </a:solidFill>
                          <a:ea typeface="Tlab 돋움 미디움"/>
                        </a:rPr>
                        <a:t>빈도수 </a:t>
                      </a:r>
                      <a:r>
                        <a:rPr lang="en-US" sz="2600">
                          <a:solidFill>
                            <a:srgbClr val="000000"/>
                          </a:solidFill>
                          <a:ea typeface="Tlab 돋움 미디움"/>
                        </a:rPr>
                        <a:t>고려)</a:t>
                      </a:r>
                    </a:p>
                  </a:txBody>
                  <a:tcPr marL="119873" marR="119873" marT="119873" marB="119873"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TextBox 12" id="12"/>
          <p:cNvSpPr txBox="true"/>
          <p:nvPr/>
        </p:nvSpPr>
        <p:spPr>
          <a:xfrm rot="0">
            <a:off x="13780953" y="5114925"/>
            <a:ext cx="3812845" cy="478012"/>
          </a:xfrm>
          <a:prstGeom prst="rect">
            <a:avLst/>
          </a:prstGeom>
        </p:spPr>
        <p:txBody>
          <a:bodyPr anchor="t" rtlCol="false" tIns="0" lIns="0" bIns="0" rIns="0">
            <a:spAutoFit/>
          </a:bodyPr>
          <a:lstStyle/>
          <a:p>
            <a:pPr>
              <a:lnSpc>
                <a:spcPts val="1924"/>
              </a:lnSpc>
              <a:spcBef>
                <a:spcPct val="0"/>
              </a:spcBef>
            </a:pPr>
            <a:r>
              <a:rPr lang="en-US" sz="1374">
                <a:solidFill>
                  <a:srgbClr val="4B4648"/>
                </a:solidFill>
                <a:latin typeface="Tlab 돋움 미디움"/>
              </a:rPr>
              <a:t>*상품 또는 서비스의 가격 변동에 대한 구매량의 변동 정도를 측정하는 갠념</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156125" y="1995488"/>
            <a:ext cx="6664914"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750790" y="3736712"/>
            <a:ext cx="7270553" cy="3696653"/>
          </a:xfrm>
          <a:custGeom>
            <a:avLst/>
            <a:gdLst/>
            <a:ahLst/>
            <a:cxnLst/>
            <a:rect r="r" b="b" t="t" l="l"/>
            <a:pathLst>
              <a:path h="3696653" w="7270553">
                <a:moveTo>
                  <a:pt x="0" y="0"/>
                </a:moveTo>
                <a:lnTo>
                  <a:pt x="7270553" y="0"/>
                </a:lnTo>
                <a:lnTo>
                  <a:pt x="7270553" y="3696653"/>
                </a:lnTo>
                <a:lnTo>
                  <a:pt x="0" y="3696653"/>
                </a:lnTo>
                <a:lnTo>
                  <a:pt x="0" y="0"/>
                </a:lnTo>
                <a:close/>
              </a:path>
            </a:pathLst>
          </a:custGeom>
          <a:blipFill>
            <a:blip r:embed="rId2"/>
            <a:stretch>
              <a:fillRect l="0" t="-60448" r="0" b="0"/>
            </a:stretch>
          </a:blipFill>
        </p:spPr>
      </p:sp>
      <p:grpSp>
        <p:nvGrpSpPr>
          <p:cNvPr name="Group 10" id="10"/>
          <p:cNvGrpSpPr/>
          <p:nvPr/>
        </p:nvGrpSpPr>
        <p:grpSpPr>
          <a:xfrm rot="0">
            <a:off x="395227" y="4713276"/>
            <a:ext cx="7104605" cy="2862737"/>
            <a:chOff x="0" y="0"/>
            <a:chExt cx="1871172" cy="753972"/>
          </a:xfrm>
        </p:grpSpPr>
        <p:sp>
          <p:nvSpPr>
            <p:cNvPr name="Freeform 11" id="11"/>
            <p:cNvSpPr/>
            <p:nvPr/>
          </p:nvSpPr>
          <p:spPr>
            <a:xfrm flipH="false" flipV="false" rot="0">
              <a:off x="0" y="0"/>
              <a:ext cx="1871172" cy="753972"/>
            </a:xfrm>
            <a:custGeom>
              <a:avLst/>
              <a:gdLst/>
              <a:ahLst/>
              <a:cxnLst/>
              <a:rect r="r" b="b" t="t" l="l"/>
              <a:pathLst>
                <a:path h="753972" w="1871172">
                  <a:moveTo>
                    <a:pt x="0" y="0"/>
                  </a:moveTo>
                  <a:lnTo>
                    <a:pt x="1871172" y="0"/>
                  </a:lnTo>
                  <a:lnTo>
                    <a:pt x="1871172" y="753972"/>
                  </a:lnTo>
                  <a:lnTo>
                    <a:pt x="0" y="753972"/>
                  </a:lnTo>
                  <a:close/>
                </a:path>
              </a:pathLst>
            </a:custGeom>
            <a:solidFill>
              <a:srgbClr val="000000">
                <a:alpha val="0"/>
              </a:srgbClr>
            </a:solidFill>
            <a:ln w="123825">
              <a:solidFill>
                <a:srgbClr val="CF2025"/>
              </a:solidFill>
            </a:ln>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8459724" y="2857282"/>
            <a:ext cx="9248408" cy="5092159"/>
          </a:xfrm>
          <a:custGeom>
            <a:avLst/>
            <a:gdLst/>
            <a:ahLst/>
            <a:cxnLst/>
            <a:rect r="r" b="b" t="t" l="l"/>
            <a:pathLst>
              <a:path h="5092159" w="9248408">
                <a:moveTo>
                  <a:pt x="0" y="0"/>
                </a:moveTo>
                <a:lnTo>
                  <a:pt x="9248407" y="0"/>
                </a:lnTo>
                <a:lnTo>
                  <a:pt x="9248407" y="5092158"/>
                </a:lnTo>
                <a:lnTo>
                  <a:pt x="0" y="5092158"/>
                </a:lnTo>
                <a:lnTo>
                  <a:pt x="0" y="0"/>
                </a:lnTo>
                <a:close/>
              </a:path>
            </a:pathLst>
          </a:custGeom>
          <a:blipFill>
            <a:blip r:embed="rId3"/>
            <a:stretch>
              <a:fillRect l="0" t="-617" r="0" b="0"/>
            </a:stretch>
          </a:blipFill>
        </p:spPr>
      </p:sp>
      <p:sp>
        <p:nvSpPr>
          <p:cNvPr name="TextBox 14" id="14"/>
          <p:cNvSpPr txBox="true"/>
          <p:nvPr/>
        </p:nvSpPr>
        <p:spPr>
          <a:xfrm rot="0">
            <a:off x="1996541" y="914400"/>
            <a:ext cx="348704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전략실행</a:t>
            </a:r>
          </a:p>
        </p:txBody>
      </p:sp>
      <p:sp>
        <p:nvSpPr>
          <p:cNvPr name="TextBox 15" id="15"/>
          <p:cNvSpPr txBox="true"/>
          <p:nvPr/>
        </p:nvSpPr>
        <p:spPr>
          <a:xfrm rot="0">
            <a:off x="2522355" y="2009775"/>
            <a:ext cx="4977477"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낮은 변동 상품추천</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53</a:t>
            </a:r>
          </a:p>
        </p:txBody>
      </p:sp>
      <p:sp>
        <p:nvSpPr>
          <p:cNvPr name="TextBox 17" id="17"/>
          <p:cNvSpPr txBox="true"/>
          <p:nvPr/>
        </p:nvSpPr>
        <p:spPr>
          <a:xfrm rot="0">
            <a:off x="2092264" y="9103152"/>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구매경험 없는 상품 추천</a:t>
            </a:r>
          </a:p>
        </p:txBody>
      </p:sp>
      <p:sp>
        <p:nvSpPr>
          <p:cNvPr name="TextBox 18" id="18"/>
          <p:cNvSpPr txBox="true"/>
          <p:nvPr/>
        </p:nvSpPr>
        <p:spPr>
          <a:xfrm rot="0">
            <a:off x="10093297" y="8394291"/>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전체 상품 추천</a:t>
            </a:r>
          </a:p>
        </p:txBody>
      </p:sp>
      <p:grpSp>
        <p:nvGrpSpPr>
          <p:cNvPr name="Group 19" id="19"/>
          <p:cNvGrpSpPr/>
          <p:nvPr/>
        </p:nvGrpSpPr>
        <p:grpSpPr>
          <a:xfrm rot="0">
            <a:off x="8731392" y="2307273"/>
            <a:ext cx="7104605" cy="2406003"/>
            <a:chOff x="0" y="0"/>
            <a:chExt cx="1871172" cy="633680"/>
          </a:xfrm>
        </p:grpSpPr>
        <p:sp>
          <p:nvSpPr>
            <p:cNvPr name="Freeform 20" id="20"/>
            <p:cNvSpPr/>
            <p:nvPr/>
          </p:nvSpPr>
          <p:spPr>
            <a:xfrm flipH="false" flipV="false" rot="0">
              <a:off x="0" y="0"/>
              <a:ext cx="1871172" cy="633680"/>
            </a:xfrm>
            <a:custGeom>
              <a:avLst/>
              <a:gdLst/>
              <a:ahLst/>
              <a:cxnLst/>
              <a:rect r="r" b="b" t="t" l="l"/>
              <a:pathLst>
                <a:path h="633680" w="1871172">
                  <a:moveTo>
                    <a:pt x="0" y="0"/>
                  </a:moveTo>
                  <a:lnTo>
                    <a:pt x="1871172" y="0"/>
                  </a:lnTo>
                  <a:lnTo>
                    <a:pt x="1871172" y="633680"/>
                  </a:lnTo>
                  <a:lnTo>
                    <a:pt x="0" y="633680"/>
                  </a:lnTo>
                  <a:close/>
                </a:path>
              </a:pathLst>
            </a:custGeom>
            <a:solidFill>
              <a:srgbClr val="000000">
                <a:alpha val="0"/>
              </a:srgbClr>
            </a:solidFill>
            <a:ln w="123825">
              <a:solidFill>
                <a:srgbClr val="CF2025"/>
              </a:solidFill>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8731392" y="6045437"/>
            <a:ext cx="7104605" cy="2406003"/>
            <a:chOff x="0" y="0"/>
            <a:chExt cx="1871172" cy="633680"/>
          </a:xfrm>
        </p:grpSpPr>
        <p:sp>
          <p:nvSpPr>
            <p:cNvPr name="Freeform 23" id="23"/>
            <p:cNvSpPr/>
            <p:nvPr/>
          </p:nvSpPr>
          <p:spPr>
            <a:xfrm flipH="false" flipV="false" rot="0">
              <a:off x="0" y="0"/>
              <a:ext cx="1871172" cy="633680"/>
            </a:xfrm>
            <a:custGeom>
              <a:avLst/>
              <a:gdLst/>
              <a:ahLst/>
              <a:cxnLst/>
              <a:rect r="r" b="b" t="t" l="l"/>
              <a:pathLst>
                <a:path h="633680" w="1871172">
                  <a:moveTo>
                    <a:pt x="0" y="0"/>
                  </a:moveTo>
                  <a:lnTo>
                    <a:pt x="1871172" y="0"/>
                  </a:lnTo>
                  <a:lnTo>
                    <a:pt x="1871172" y="633680"/>
                  </a:lnTo>
                  <a:lnTo>
                    <a:pt x="0" y="633680"/>
                  </a:lnTo>
                  <a:close/>
                </a:path>
              </a:pathLst>
            </a:custGeom>
            <a:solidFill>
              <a:srgbClr val="000000">
                <a:alpha val="0"/>
              </a:srgbClr>
            </a:solidFill>
            <a:ln w="123825">
              <a:solidFill>
                <a:srgbClr val="CF2025"/>
              </a:solidFill>
            </a:ln>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469214" y="2668369"/>
            <a:ext cx="5833704" cy="339725"/>
          </a:xfrm>
          <a:prstGeom prst="rect">
            <a:avLst/>
          </a:prstGeom>
        </p:spPr>
        <p:txBody>
          <a:bodyPr anchor="t" rtlCol="false" tIns="0" lIns="0" bIns="0" rIns="0">
            <a:spAutoFit/>
          </a:bodyPr>
          <a:lstStyle/>
          <a:p>
            <a:pPr algn="ctr">
              <a:lnSpc>
                <a:spcPts val="2800"/>
              </a:lnSpc>
              <a:spcBef>
                <a:spcPct val="0"/>
              </a:spcBef>
            </a:pPr>
            <a:r>
              <a:rPr lang="en-US" sz="2000">
                <a:solidFill>
                  <a:srgbClr val="12127D"/>
                </a:solidFill>
                <a:ea typeface="Tlab 돋움 미디움"/>
              </a:rPr>
              <a:t>전략: 가격 경쟁력을 갖춰야 한다.</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156125" y="1995488"/>
            <a:ext cx="6664914"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2044652" y="2947943"/>
            <a:ext cx="5008632" cy="5966458"/>
          </a:xfrm>
          <a:custGeom>
            <a:avLst/>
            <a:gdLst/>
            <a:ahLst/>
            <a:cxnLst/>
            <a:rect r="r" b="b" t="t" l="l"/>
            <a:pathLst>
              <a:path h="5966458" w="5008632">
                <a:moveTo>
                  <a:pt x="0" y="0"/>
                </a:moveTo>
                <a:lnTo>
                  <a:pt x="5008632" y="0"/>
                </a:lnTo>
                <a:lnTo>
                  <a:pt x="5008632" y="5966458"/>
                </a:lnTo>
                <a:lnTo>
                  <a:pt x="0" y="5966458"/>
                </a:lnTo>
                <a:lnTo>
                  <a:pt x="0" y="0"/>
                </a:lnTo>
                <a:close/>
              </a:path>
            </a:pathLst>
          </a:custGeom>
          <a:blipFill>
            <a:blip r:embed="rId2"/>
            <a:stretch>
              <a:fillRect l="0" t="0" r="0" b="0"/>
            </a:stretch>
          </a:blipFill>
        </p:spPr>
      </p:sp>
      <p:sp>
        <p:nvSpPr>
          <p:cNvPr name="Freeform 10" id="10"/>
          <p:cNvSpPr/>
          <p:nvPr/>
        </p:nvSpPr>
        <p:spPr>
          <a:xfrm flipH="false" flipV="false" rot="0">
            <a:off x="9444137" y="2947943"/>
            <a:ext cx="5745664" cy="5911007"/>
          </a:xfrm>
          <a:custGeom>
            <a:avLst/>
            <a:gdLst/>
            <a:ahLst/>
            <a:cxnLst/>
            <a:rect r="r" b="b" t="t" l="l"/>
            <a:pathLst>
              <a:path h="5911007" w="5745664">
                <a:moveTo>
                  <a:pt x="0" y="0"/>
                </a:moveTo>
                <a:lnTo>
                  <a:pt x="5745665" y="0"/>
                </a:lnTo>
                <a:lnTo>
                  <a:pt x="5745665" y="5911008"/>
                </a:lnTo>
                <a:lnTo>
                  <a:pt x="0" y="5911008"/>
                </a:lnTo>
                <a:lnTo>
                  <a:pt x="0" y="0"/>
                </a:lnTo>
                <a:close/>
              </a:path>
            </a:pathLst>
          </a:custGeom>
          <a:blipFill>
            <a:blip r:embed="rId3"/>
            <a:stretch>
              <a:fillRect l="0" t="0" r="0" b="0"/>
            </a:stretch>
          </a:blipFill>
        </p:spPr>
      </p:sp>
      <p:sp>
        <p:nvSpPr>
          <p:cNvPr name="TextBox 11" id="11"/>
          <p:cNvSpPr txBox="true"/>
          <p:nvPr/>
        </p:nvSpPr>
        <p:spPr>
          <a:xfrm rot="0">
            <a:off x="1996541" y="914400"/>
            <a:ext cx="348704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전략실행</a:t>
            </a:r>
          </a:p>
        </p:txBody>
      </p:sp>
      <p:sp>
        <p:nvSpPr>
          <p:cNvPr name="TextBox 12" id="12"/>
          <p:cNvSpPr txBox="true"/>
          <p:nvPr/>
        </p:nvSpPr>
        <p:spPr>
          <a:xfrm rot="0">
            <a:off x="1163987" y="2009775"/>
            <a:ext cx="4977477"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중간 변동 상품 추천</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54</a:t>
            </a:r>
          </a:p>
        </p:txBody>
      </p:sp>
      <p:grpSp>
        <p:nvGrpSpPr>
          <p:cNvPr name="Group 14" id="14"/>
          <p:cNvGrpSpPr/>
          <p:nvPr/>
        </p:nvGrpSpPr>
        <p:grpSpPr>
          <a:xfrm rot="0">
            <a:off x="1662609" y="3468370"/>
            <a:ext cx="5390675" cy="3688102"/>
            <a:chOff x="0" y="0"/>
            <a:chExt cx="1419766" cy="971352"/>
          </a:xfrm>
        </p:grpSpPr>
        <p:sp>
          <p:nvSpPr>
            <p:cNvPr name="Freeform 15" id="15"/>
            <p:cNvSpPr/>
            <p:nvPr/>
          </p:nvSpPr>
          <p:spPr>
            <a:xfrm flipH="false" flipV="false" rot="0">
              <a:off x="0" y="0"/>
              <a:ext cx="1419766" cy="971352"/>
            </a:xfrm>
            <a:custGeom>
              <a:avLst/>
              <a:gdLst/>
              <a:ahLst/>
              <a:cxnLst/>
              <a:rect r="r" b="b" t="t" l="l"/>
              <a:pathLst>
                <a:path h="971352" w="1419766">
                  <a:moveTo>
                    <a:pt x="0" y="0"/>
                  </a:moveTo>
                  <a:lnTo>
                    <a:pt x="1419766" y="0"/>
                  </a:lnTo>
                  <a:lnTo>
                    <a:pt x="1419766" y="971352"/>
                  </a:lnTo>
                  <a:lnTo>
                    <a:pt x="0" y="971352"/>
                  </a:lnTo>
                  <a:close/>
                </a:path>
              </a:pathLst>
            </a:custGeom>
            <a:solidFill>
              <a:srgbClr val="000000">
                <a:alpha val="0"/>
              </a:srgbClr>
            </a:solidFill>
            <a:ln w="123825">
              <a:solidFill>
                <a:srgbClr val="CF2025"/>
              </a:solidFill>
            </a:ln>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9444137" y="4592084"/>
            <a:ext cx="5390675" cy="2622726"/>
            <a:chOff x="0" y="0"/>
            <a:chExt cx="1419766" cy="690759"/>
          </a:xfrm>
        </p:grpSpPr>
        <p:sp>
          <p:nvSpPr>
            <p:cNvPr name="Freeform 18" id="18"/>
            <p:cNvSpPr/>
            <p:nvPr/>
          </p:nvSpPr>
          <p:spPr>
            <a:xfrm flipH="false" flipV="false" rot="0">
              <a:off x="0" y="0"/>
              <a:ext cx="1419766" cy="690759"/>
            </a:xfrm>
            <a:custGeom>
              <a:avLst/>
              <a:gdLst/>
              <a:ahLst/>
              <a:cxnLst/>
              <a:rect r="r" b="b" t="t" l="l"/>
              <a:pathLst>
                <a:path h="690759" w="1419766">
                  <a:moveTo>
                    <a:pt x="0" y="0"/>
                  </a:moveTo>
                  <a:lnTo>
                    <a:pt x="1419766" y="0"/>
                  </a:lnTo>
                  <a:lnTo>
                    <a:pt x="1419766" y="690759"/>
                  </a:lnTo>
                  <a:lnTo>
                    <a:pt x="0" y="690759"/>
                  </a:lnTo>
                  <a:close/>
                </a:path>
              </a:pathLst>
            </a:custGeom>
            <a:solidFill>
              <a:srgbClr val="000000">
                <a:alpha val="0"/>
              </a:srgbClr>
            </a:solidFill>
            <a:ln w="123825">
              <a:solidFill>
                <a:srgbClr val="CF2025"/>
              </a:solidFill>
            </a:ln>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766293" y="9058262"/>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구매경험 없는 상품 추천</a:t>
            </a:r>
          </a:p>
        </p:txBody>
      </p:sp>
      <p:sp>
        <p:nvSpPr>
          <p:cNvPr name="TextBox 21" id="21"/>
          <p:cNvSpPr txBox="true"/>
          <p:nvPr/>
        </p:nvSpPr>
        <p:spPr>
          <a:xfrm rot="0">
            <a:off x="9444137" y="8960802"/>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전체 상품 추천</a:t>
            </a:r>
          </a:p>
        </p:txBody>
      </p:sp>
      <p:sp>
        <p:nvSpPr>
          <p:cNvPr name="TextBox 22" id="22"/>
          <p:cNvSpPr txBox="true"/>
          <p:nvPr/>
        </p:nvSpPr>
        <p:spPr>
          <a:xfrm rot="0">
            <a:off x="1219580" y="2509520"/>
            <a:ext cx="5833704" cy="339725"/>
          </a:xfrm>
          <a:prstGeom prst="rect">
            <a:avLst/>
          </a:prstGeom>
        </p:spPr>
        <p:txBody>
          <a:bodyPr anchor="t" rtlCol="false" tIns="0" lIns="0" bIns="0" rIns="0">
            <a:spAutoFit/>
          </a:bodyPr>
          <a:lstStyle/>
          <a:p>
            <a:pPr algn="ctr">
              <a:lnSpc>
                <a:spcPts val="2800"/>
              </a:lnSpc>
              <a:spcBef>
                <a:spcPct val="0"/>
              </a:spcBef>
            </a:pPr>
            <a:r>
              <a:rPr lang="en-US" sz="2000">
                <a:solidFill>
                  <a:srgbClr val="12127D"/>
                </a:solidFill>
                <a:ea typeface="Tlab 돋움 미디움"/>
              </a:rPr>
              <a:t>전략: 고객의 취향 중심으로 자리잡게 하고자함</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156125" y="1995488"/>
            <a:ext cx="6664914"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028700" y="3067696"/>
            <a:ext cx="7238748" cy="5616051"/>
          </a:xfrm>
          <a:custGeom>
            <a:avLst/>
            <a:gdLst/>
            <a:ahLst/>
            <a:cxnLst/>
            <a:rect r="r" b="b" t="t" l="l"/>
            <a:pathLst>
              <a:path h="5616051" w="7238748">
                <a:moveTo>
                  <a:pt x="0" y="0"/>
                </a:moveTo>
                <a:lnTo>
                  <a:pt x="7238748" y="0"/>
                </a:lnTo>
                <a:lnTo>
                  <a:pt x="7238748" y="5616051"/>
                </a:lnTo>
                <a:lnTo>
                  <a:pt x="0" y="5616051"/>
                </a:lnTo>
                <a:lnTo>
                  <a:pt x="0" y="0"/>
                </a:lnTo>
                <a:close/>
              </a:path>
            </a:pathLst>
          </a:custGeom>
          <a:blipFill>
            <a:blip r:embed="rId2"/>
            <a:stretch>
              <a:fillRect l="0" t="0" r="0" b="0"/>
            </a:stretch>
          </a:blipFill>
        </p:spPr>
      </p:sp>
      <p:grpSp>
        <p:nvGrpSpPr>
          <p:cNvPr name="Group 10" id="10"/>
          <p:cNvGrpSpPr/>
          <p:nvPr/>
        </p:nvGrpSpPr>
        <p:grpSpPr>
          <a:xfrm rot="0">
            <a:off x="1028700" y="6616444"/>
            <a:ext cx="6668197" cy="2315692"/>
            <a:chOff x="0" y="0"/>
            <a:chExt cx="1756233" cy="609894"/>
          </a:xfrm>
        </p:grpSpPr>
        <p:sp>
          <p:nvSpPr>
            <p:cNvPr name="Freeform 11" id="11"/>
            <p:cNvSpPr/>
            <p:nvPr/>
          </p:nvSpPr>
          <p:spPr>
            <a:xfrm flipH="false" flipV="false" rot="0">
              <a:off x="0" y="0"/>
              <a:ext cx="1756233" cy="609894"/>
            </a:xfrm>
            <a:custGeom>
              <a:avLst/>
              <a:gdLst/>
              <a:ahLst/>
              <a:cxnLst/>
              <a:rect r="r" b="b" t="t" l="l"/>
              <a:pathLst>
                <a:path h="609894" w="1756233">
                  <a:moveTo>
                    <a:pt x="0" y="0"/>
                  </a:moveTo>
                  <a:lnTo>
                    <a:pt x="1756233" y="0"/>
                  </a:lnTo>
                  <a:lnTo>
                    <a:pt x="1756233" y="609894"/>
                  </a:lnTo>
                  <a:lnTo>
                    <a:pt x="0" y="609894"/>
                  </a:lnTo>
                  <a:close/>
                </a:path>
              </a:pathLst>
            </a:custGeom>
            <a:solidFill>
              <a:srgbClr val="000000">
                <a:alpha val="0"/>
              </a:srgbClr>
            </a:solidFill>
            <a:ln w="123825">
              <a:solidFill>
                <a:srgbClr val="CF2025"/>
              </a:solidFill>
            </a:ln>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9006239" y="3067696"/>
            <a:ext cx="7151594" cy="5327373"/>
          </a:xfrm>
          <a:custGeom>
            <a:avLst/>
            <a:gdLst/>
            <a:ahLst/>
            <a:cxnLst/>
            <a:rect r="r" b="b" t="t" l="l"/>
            <a:pathLst>
              <a:path h="5327373" w="7151594">
                <a:moveTo>
                  <a:pt x="0" y="0"/>
                </a:moveTo>
                <a:lnTo>
                  <a:pt x="7151594" y="0"/>
                </a:lnTo>
                <a:lnTo>
                  <a:pt x="7151594" y="5327373"/>
                </a:lnTo>
                <a:lnTo>
                  <a:pt x="0" y="5327373"/>
                </a:lnTo>
                <a:lnTo>
                  <a:pt x="0" y="0"/>
                </a:lnTo>
                <a:close/>
              </a:path>
            </a:pathLst>
          </a:custGeom>
          <a:blipFill>
            <a:blip r:embed="rId3"/>
            <a:stretch>
              <a:fillRect l="0" t="0" r="0" b="0"/>
            </a:stretch>
          </a:blipFill>
        </p:spPr>
      </p:sp>
      <p:sp>
        <p:nvSpPr>
          <p:cNvPr name="TextBox 14" id="14"/>
          <p:cNvSpPr txBox="true"/>
          <p:nvPr/>
        </p:nvSpPr>
        <p:spPr>
          <a:xfrm rot="0">
            <a:off x="1996541" y="914400"/>
            <a:ext cx="348704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전략실행</a:t>
            </a:r>
          </a:p>
        </p:txBody>
      </p:sp>
      <p:sp>
        <p:nvSpPr>
          <p:cNvPr name="TextBox 15" id="15"/>
          <p:cNvSpPr txBox="true"/>
          <p:nvPr/>
        </p:nvSpPr>
        <p:spPr>
          <a:xfrm rot="0">
            <a:off x="1163987" y="2009775"/>
            <a:ext cx="4977477"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높은 변동 상품 추천</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55 </a:t>
            </a:r>
          </a:p>
        </p:txBody>
      </p:sp>
      <p:sp>
        <p:nvSpPr>
          <p:cNvPr name="TextBox 17" id="17"/>
          <p:cNvSpPr txBox="true"/>
          <p:nvPr/>
        </p:nvSpPr>
        <p:spPr>
          <a:xfrm rot="0">
            <a:off x="1251324" y="8874986"/>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구매경험 없는 상품 추천</a:t>
            </a:r>
          </a:p>
        </p:txBody>
      </p:sp>
      <p:sp>
        <p:nvSpPr>
          <p:cNvPr name="TextBox 18" id="18"/>
          <p:cNvSpPr txBox="true"/>
          <p:nvPr/>
        </p:nvSpPr>
        <p:spPr>
          <a:xfrm rot="0">
            <a:off x="9735589" y="8386250"/>
            <a:ext cx="4977477" cy="537845"/>
          </a:xfrm>
          <a:prstGeom prst="rect">
            <a:avLst/>
          </a:prstGeom>
        </p:spPr>
        <p:txBody>
          <a:bodyPr anchor="t" rtlCol="false" tIns="0" lIns="0" bIns="0" rIns="0">
            <a:spAutoFit/>
          </a:bodyPr>
          <a:lstStyle/>
          <a:p>
            <a:pPr algn="ctr">
              <a:lnSpc>
                <a:spcPts val="4479"/>
              </a:lnSpc>
              <a:spcBef>
                <a:spcPct val="0"/>
              </a:spcBef>
            </a:pPr>
            <a:r>
              <a:rPr lang="en-US" sz="3199">
                <a:solidFill>
                  <a:srgbClr val="12127D"/>
                </a:solidFill>
                <a:ea typeface="Tlab 돋움 미디움"/>
              </a:rPr>
              <a:t>전체 상품 추천</a:t>
            </a:r>
          </a:p>
        </p:txBody>
      </p:sp>
      <p:grpSp>
        <p:nvGrpSpPr>
          <p:cNvPr name="Group 19" id="19"/>
          <p:cNvGrpSpPr/>
          <p:nvPr/>
        </p:nvGrpSpPr>
        <p:grpSpPr>
          <a:xfrm rot="0">
            <a:off x="9006239" y="5386986"/>
            <a:ext cx="6668197" cy="3056414"/>
            <a:chOff x="0" y="0"/>
            <a:chExt cx="1756233" cy="804981"/>
          </a:xfrm>
        </p:grpSpPr>
        <p:sp>
          <p:nvSpPr>
            <p:cNvPr name="Freeform 20" id="20"/>
            <p:cNvSpPr/>
            <p:nvPr/>
          </p:nvSpPr>
          <p:spPr>
            <a:xfrm flipH="false" flipV="false" rot="0">
              <a:off x="0" y="0"/>
              <a:ext cx="1756233" cy="804981"/>
            </a:xfrm>
            <a:custGeom>
              <a:avLst/>
              <a:gdLst/>
              <a:ahLst/>
              <a:cxnLst/>
              <a:rect r="r" b="b" t="t" l="l"/>
              <a:pathLst>
                <a:path h="804981" w="1756233">
                  <a:moveTo>
                    <a:pt x="0" y="0"/>
                  </a:moveTo>
                  <a:lnTo>
                    <a:pt x="1756233" y="0"/>
                  </a:lnTo>
                  <a:lnTo>
                    <a:pt x="1756233" y="804981"/>
                  </a:lnTo>
                  <a:lnTo>
                    <a:pt x="0" y="804981"/>
                  </a:lnTo>
                  <a:close/>
                </a:path>
              </a:pathLst>
            </a:custGeom>
            <a:solidFill>
              <a:srgbClr val="000000">
                <a:alpha val="0"/>
              </a:srgbClr>
            </a:solidFill>
            <a:ln w="123825">
              <a:solidFill>
                <a:srgbClr val="CF2025"/>
              </a:solidFill>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156125" y="1995488"/>
            <a:ext cx="6664914" cy="0"/>
          </a:xfrm>
          <a:prstGeom prst="line">
            <a:avLst/>
          </a:prstGeom>
          <a:ln cap="flat" w="28575">
            <a:solidFill>
              <a:srgbClr val="FFFFFF"/>
            </a:solidFill>
            <a:prstDash val="solid"/>
            <a:headEnd type="none" len="sm" w="sm"/>
            <a:tailEnd type="none" len="sm" w="sm"/>
          </a:ln>
        </p:spPr>
      </p:sp>
      <p:sp>
        <p:nvSpPr>
          <p:cNvPr name="Freeform 9" id="9"/>
          <p:cNvSpPr/>
          <p:nvPr/>
        </p:nvSpPr>
        <p:spPr>
          <a:xfrm flipH="false" flipV="false" rot="0">
            <a:off x="1015346" y="2917057"/>
            <a:ext cx="4688576" cy="6824611"/>
          </a:xfrm>
          <a:custGeom>
            <a:avLst/>
            <a:gdLst/>
            <a:ahLst/>
            <a:cxnLst/>
            <a:rect r="r" b="b" t="t" l="l"/>
            <a:pathLst>
              <a:path h="6824611" w="4688576">
                <a:moveTo>
                  <a:pt x="0" y="0"/>
                </a:moveTo>
                <a:lnTo>
                  <a:pt x="4688576" y="0"/>
                </a:lnTo>
                <a:lnTo>
                  <a:pt x="4688576" y="6824611"/>
                </a:lnTo>
                <a:lnTo>
                  <a:pt x="0" y="6824611"/>
                </a:lnTo>
                <a:lnTo>
                  <a:pt x="0" y="0"/>
                </a:lnTo>
                <a:close/>
              </a:path>
            </a:pathLst>
          </a:custGeom>
          <a:blipFill>
            <a:blip r:embed="rId2"/>
            <a:stretch>
              <a:fillRect l="0" t="0" r="-28147" b="0"/>
            </a:stretch>
          </a:blipFill>
        </p:spPr>
      </p:sp>
      <p:sp>
        <p:nvSpPr>
          <p:cNvPr name="Freeform 10" id="10"/>
          <p:cNvSpPr/>
          <p:nvPr/>
        </p:nvSpPr>
        <p:spPr>
          <a:xfrm flipH="false" flipV="false" rot="0">
            <a:off x="12540326" y="2229486"/>
            <a:ext cx="5063628" cy="6633164"/>
          </a:xfrm>
          <a:custGeom>
            <a:avLst/>
            <a:gdLst/>
            <a:ahLst/>
            <a:cxnLst/>
            <a:rect r="r" b="b" t="t" l="l"/>
            <a:pathLst>
              <a:path h="6633164" w="5063628">
                <a:moveTo>
                  <a:pt x="0" y="0"/>
                </a:moveTo>
                <a:lnTo>
                  <a:pt x="5063629" y="0"/>
                </a:lnTo>
                <a:lnTo>
                  <a:pt x="5063629" y="6633164"/>
                </a:lnTo>
                <a:lnTo>
                  <a:pt x="0" y="6633164"/>
                </a:lnTo>
                <a:lnTo>
                  <a:pt x="0" y="0"/>
                </a:lnTo>
                <a:close/>
              </a:path>
            </a:pathLst>
          </a:custGeom>
          <a:blipFill>
            <a:blip r:embed="rId3"/>
            <a:stretch>
              <a:fillRect l="0" t="0" r="0" b="-12330"/>
            </a:stretch>
          </a:blipFill>
        </p:spPr>
      </p:sp>
      <p:sp>
        <p:nvSpPr>
          <p:cNvPr name="TextBox 11" id="11"/>
          <p:cNvSpPr txBox="true"/>
          <p:nvPr/>
        </p:nvSpPr>
        <p:spPr>
          <a:xfrm rot="0">
            <a:off x="1996541" y="914400"/>
            <a:ext cx="348704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전략실행</a:t>
            </a:r>
          </a:p>
        </p:txBody>
      </p:sp>
      <p:sp>
        <p:nvSpPr>
          <p:cNvPr name="TextBox 12" id="12"/>
          <p:cNvSpPr txBox="true"/>
          <p:nvPr/>
        </p:nvSpPr>
        <p:spPr>
          <a:xfrm rot="0">
            <a:off x="825416" y="2009775"/>
            <a:ext cx="11714910" cy="537845"/>
          </a:xfrm>
          <a:prstGeom prst="rect">
            <a:avLst/>
          </a:prstGeom>
        </p:spPr>
        <p:txBody>
          <a:bodyPr anchor="t" rtlCol="false" tIns="0" lIns="0" bIns="0" rIns="0">
            <a:spAutoFit/>
          </a:bodyPr>
          <a:lstStyle/>
          <a:p>
            <a:pPr>
              <a:lnSpc>
                <a:spcPts val="4479"/>
              </a:lnSpc>
              <a:spcBef>
                <a:spcPct val="0"/>
              </a:spcBef>
            </a:pPr>
            <a:r>
              <a:rPr lang="en-US" sz="3199">
                <a:solidFill>
                  <a:srgbClr val="FFFFFF"/>
                </a:solidFill>
                <a:ea typeface="Tlab 돋움 미디움"/>
              </a:rPr>
              <a:t>상품 추천  종합_아이템기반 최근접 이웃 + 서프라이즈   모듈 사용 </a:t>
            </a:r>
          </a:p>
        </p:txBody>
      </p:sp>
      <p:sp>
        <p:nvSpPr>
          <p:cNvPr name="TextBox 13" id="13"/>
          <p:cNvSpPr txBox="true"/>
          <p:nvPr/>
        </p:nvSpPr>
        <p:spPr>
          <a:xfrm rot="0">
            <a:off x="5885061" y="2884212"/>
            <a:ext cx="2192603" cy="455315"/>
          </a:xfrm>
          <a:prstGeom prst="rect">
            <a:avLst/>
          </a:prstGeom>
        </p:spPr>
        <p:txBody>
          <a:bodyPr anchor="t" rtlCol="false" tIns="0" lIns="0" bIns="0" rIns="0">
            <a:spAutoFit/>
          </a:bodyPr>
          <a:lstStyle/>
          <a:p>
            <a:pPr algn="ctr">
              <a:lnSpc>
                <a:spcPts val="3711"/>
              </a:lnSpc>
              <a:spcBef>
                <a:spcPct val="0"/>
              </a:spcBef>
            </a:pPr>
            <a:r>
              <a:rPr lang="en-US" sz="2651">
                <a:solidFill>
                  <a:srgbClr val="FFFFFF"/>
                </a:solidFill>
                <a:ea typeface="Tlab 돋움 미디움"/>
              </a:rPr>
              <a:t>추천 상품 전체</a:t>
            </a:r>
          </a:p>
        </p:txBody>
      </p:sp>
      <p:sp>
        <p:nvSpPr>
          <p:cNvPr name="TextBox 14" id="14"/>
          <p:cNvSpPr txBox="true"/>
          <p:nvPr/>
        </p:nvSpPr>
        <p:spPr>
          <a:xfrm rot="0">
            <a:off x="10232537" y="2585127"/>
            <a:ext cx="1625352" cy="356234"/>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Tlab 돋움 미디움"/>
              </a:rPr>
              <a:t>(매출-빈도수)</a:t>
            </a:r>
          </a:p>
        </p:txBody>
      </p:sp>
      <p:sp>
        <p:nvSpPr>
          <p:cNvPr name="TextBox 15" id="15"/>
          <p:cNvSpPr txBox="true"/>
          <p:nvPr/>
        </p:nvSpPr>
        <p:spPr>
          <a:xfrm rot="0">
            <a:off x="5991078" y="3421233"/>
            <a:ext cx="2414005" cy="923254"/>
          </a:xfrm>
          <a:prstGeom prst="rect">
            <a:avLst/>
          </a:prstGeom>
        </p:spPr>
        <p:txBody>
          <a:bodyPr anchor="t" rtlCol="false" tIns="0" lIns="0" bIns="0" rIns="0">
            <a:spAutoFit/>
          </a:bodyPr>
          <a:lstStyle/>
          <a:p>
            <a:pPr algn="just">
              <a:lnSpc>
                <a:spcPts val="3711"/>
              </a:lnSpc>
            </a:pPr>
            <a:r>
              <a:rPr lang="en-US" sz="2651">
                <a:solidFill>
                  <a:srgbClr val="FFFFFF"/>
                </a:solidFill>
                <a:latin typeface="Tlab 돋움 미디움"/>
              </a:rPr>
              <a:t> SVD </a:t>
            </a:r>
          </a:p>
          <a:p>
            <a:pPr algn="just">
              <a:lnSpc>
                <a:spcPts val="3711"/>
              </a:lnSpc>
              <a:spcBef>
                <a:spcPct val="0"/>
              </a:spcBef>
            </a:pPr>
            <a:r>
              <a:rPr lang="en-US" sz="2651">
                <a:solidFill>
                  <a:srgbClr val="FFFFFF"/>
                </a:solidFill>
                <a:latin typeface="Tlab 돋움 미디움"/>
              </a:rPr>
              <a:t>MLSE: 0.5426</a:t>
            </a:r>
          </a:p>
        </p:txBody>
      </p:sp>
      <p:sp>
        <p:nvSpPr>
          <p:cNvPr name="TextBox 16" id="16"/>
          <p:cNvSpPr txBox="true"/>
          <p:nvPr/>
        </p:nvSpPr>
        <p:spPr>
          <a:xfrm rot="0">
            <a:off x="5991078" y="9532486"/>
            <a:ext cx="8777010" cy="475801"/>
          </a:xfrm>
          <a:prstGeom prst="rect">
            <a:avLst/>
          </a:prstGeom>
        </p:spPr>
        <p:txBody>
          <a:bodyPr anchor="t" rtlCol="false" tIns="0" lIns="0" bIns="0" rIns="0">
            <a:spAutoFit/>
          </a:bodyPr>
          <a:lstStyle/>
          <a:p>
            <a:pPr algn="ctr">
              <a:lnSpc>
                <a:spcPts val="3862"/>
              </a:lnSpc>
              <a:spcBef>
                <a:spcPct val="0"/>
              </a:spcBef>
            </a:pPr>
            <a:r>
              <a:rPr lang="en-US" sz="2758">
                <a:solidFill>
                  <a:srgbClr val="E6E6E6"/>
                </a:solidFill>
                <a:ea typeface="Tlab 돋움 미디움"/>
              </a:rPr>
              <a:t>로그화 ((로그(매출)) * 0.4 + (빈도수정규화 + 10)*0.6) </a:t>
            </a:r>
          </a:p>
        </p:txBody>
      </p:sp>
      <p:sp>
        <p:nvSpPr>
          <p:cNvPr name="TextBox 17" id="17"/>
          <p:cNvSpPr txBox="true"/>
          <p:nvPr/>
        </p:nvSpPr>
        <p:spPr>
          <a:xfrm rot="0">
            <a:off x="12516104" y="8918040"/>
            <a:ext cx="5112073" cy="455438"/>
          </a:xfrm>
          <a:prstGeom prst="rect">
            <a:avLst/>
          </a:prstGeom>
        </p:spPr>
        <p:txBody>
          <a:bodyPr anchor="t" rtlCol="false" tIns="0" lIns="0" bIns="0" rIns="0">
            <a:spAutoFit/>
          </a:bodyPr>
          <a:lstStyle/>
          <a:p>
            <a:pPr algn="ctr">
              <a:lnSpc>
                <a:spcPts val="3711"/>
              </a:lnSpc>
              <a:spcBef>
                <a:spcPct val="0"/>
              </a:spcBef>
            </a:pPr>
            <a:r>
              <a:rPr lang="en-US" sz="2651">
                <a:solidFill>
                  <a:srgbClr val="FFFFFF"/>
                </a:solidFill>
                <a:ea typeface="Tlab 돋움 미디움"/>
              </a:rPr>
              <a:t>추천 상품 중 구입 경험이 없는 상품</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56 </a:t>
            </a:r>
          </a:p>
        </p:txBody>
      </p:sp>
      <p:sp>
        <p:nvSpPr>
          <p:cNvPr name="TextBox 19" id="19"/>
          <p:cNvSpPr txBox="true"/>
          <p:nvPr/>
        </p:nvSpPr>
        <p:spPr>
          <a:xfrm rot="0">
            <a:off x="7521175" y="8098216"/>
            <a:ext cx="3245650" cy="456529"/>
          </a:xfrm>
          <a:prstGeom prst="rect">
            <a:avLst/>
          </a:prstGeom>
        </p:spPr>
        <p:txBody>
          <a:bodyPr anchor="t" rtlCol="false" tIns="0" lIns="0" bIns="0" rIns="0">
            <a:spAutoFit/>
          </a:bodyPr>
          <a:lstStyle/>
          <a:p>
            <a:pPr algn="just">
              <a:lnSpc>
                <a:spcPts val="3711"/>
              </a:lnSpc>
              <a:spcBef>
                <a:spcPct val="0"/>
              </a:spcBef>
            </a:pPr>
            <a:r>
              <a:rPr lang="en-US" sz="2651">
                <a:solidFill>
                  <a:srgbClr val="FFFFFF"/>
                </a:solidFill>
                <a:ea typeface="Tlab 돋움 미디움"/>
              </a:rPr>
              <a:t>예상 매출액: 약30억</a:t>
            </a: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2362200"/>
            <a:ext cx="5086983"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2406" y="1052512"/>
            <a:ext cx="2113211" cy="1238250"/>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ea typeface="TDTD평고딕"/>
              </a:rPr>
              <a:t>결론</a:t>
            </a:r>
          </a:p>
        </p:txBody>
      </p:sp>
      <p:sp>
        <p:nvSpPr>
          <p:cNvPr name="TextBox 10" id="10"/>
          <p:cNvSpPr txBox="true"/>
          <p:nvPr/>
        </p:nvSpPr>
        <p:spPr>
          <a:xfrm rot="0">
            <a:off x="1807058" y="2748489"/>
            <a:ext cx="7661977" cy="4625967"/>
          </a:xfrm>
          <a:prstGeom prst="rect">
            <a:avLst/>
          </a:prstGeom>
        </p:spPr>
        <p:txBody>
          <a:bodyPr anchor="t" rtlCol="false" tIns="0" lIns="0" bIns="0" rIns="0">
            <a:spAutoFit/>
          </a:bodyPr>
          <a:lstStyle/>
          <a:p>
            <a:pPr marL="1100271" indent="-550135" lvl="1">
              <a:lnSpc>
                <a:spcPts val="12740"/>
              </a:lnSpc>
              <a:buFont typeface="Arial"/>
              <a:buChar char="•"/>
            </a:pPr>
            <a:r>
              <a:rPr lang="en-US" sz="5096" spc="270">
                <a:solidFill>
                  <a:srgbClr val="FFFFFF"/>
                </a:solidFill>
                <a:ea typeface="TDTD평고딕"/>
              </a:rPr>
              <a:t>개선점</a:t>
            </a:r>
          </a:p>
          <a:p>
            <a:pPr marL="1100271" indent="-550135" lvl="1">
              <a:lnSpc>
                <a:spcPts val="12740"/>
              </a:lnSpc>
              <a:buFont typeface="Arial"/>
              <a:buChar char="•"/>
            </a:pPr>
            <a:r>
              <a:rPr lang="en-US" sz="5096" spc="270">
                <a:solidFill>
                  <a:srgbClr val="FFFFFF"/>
                </a:solidFill>
                <a:ea typeface="TDTD평고딕"/>
              </a:rPr>
              <a:t>느낀점</a:t>
            </a:r>
          </a:p>
          <a:p>
            <a:pPr marL="1100271" indent="-550135" lvl="1">
              <a:lnSpc>
                <a:spcPts val="12740"/>
              </a:lnSpc>
              <a:buFont typeface="Arial"/>
              <a:buChar char="•"/>
            </a:pPr>
            <a:r>
              <a:rPr lang="en-US" sz="5096" spc="270">
                <a:solidFill>
                  <a:srgbClr val="FFFFFF"/>
                </a:solidFill>
                <a:ea typeface="TDTD평고딕"/>
              </a:rPr>
              <a:t>사용기술</a:t>
            </a:r>
          </a:p>
        </p:txBody>
      </p:sp>
      <p:sp>
        <p:nvSpPr>
          <p:cNvPr name="TextBox 11" id="1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57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5432886" y="258056"/>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2483995"/>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6696646" y="3035979"/>
            <a:ext cx="10832024" cy="6722736"/>
          </a:xfrm>
          <a:custGeom>
            <a:avLst/>
            <a:gdLst/>
            <a:ahLst/>
            <a:cxnLst/>
            <a:rect r="r" b="b" t="t" l="l"/>
            <a:pathLst>
              <a:path h="6722736" w="10832024">
                <a:moveTo>
                  <a:pt x="0" y="0"/>
                </a:moveTo>
                <a:lnTo>
                  <a:pt x="10832024" y="0"/>
                </a:lnTo>
                <a:lnTo>
                  <a:pt x="10832024" y="6722736"/>
                </a:lnTo>
                <a:lnTo>
                  <a:pt x="0" y="6722736"/>
                </a:lnTo>
                <a:lnTo>
                  <a:pt x="0" y="0"/>
                </a:lnTo>
                <a:close/>
              </a:path>
            </a:pathLst>
          </a:custGeom>
          <a:blipFill>
            <a:blip r:embed="rId2"/>
            <a:stretch>
              <a:fillRect l="-13212" t="0" r="0" b="0"/>
            </a:stretch>
          </a:blipFill>
        </p:spPr>
      </p:sp>
      <p:grpSp>
        <p:nvGrpSpPr>
          <p:cNvPr name="Group 10" id="10"/>
          <p:cNvGrpSpPr/>
          <p:nvPr/>
        </p:nvGrpSpPr>
        <p:grpSpPr>
          <a:xfrm rot="0">
            <a:off x="7074621" y="3040079"/>
            <a:ext cx="4138758" cy="921383"/>
            <a:chOff x="0" y="0"/>
            <a:chExt cx="1090043" cy="242669"/>
          </a:xfrm>
        </p:grpSpPr>
        <p:sp>
          <p:nvSpPr>
            <p:cNvPr name="Freeform 11" id="11"/>
            <p:cNvSpPr/>
            <p:nvPr/>
          </p:nvSpPr>
          <p:spPr>
            <a:xfrm flipH="false" flipV="false" rot="0">
              <a:off x="0" y="0"/>
              <a:ext cx="1090043" cy="242669"/>
            </a:xfrm>
            <a:custGeom>
              <a:avLst/>
              <a:gdLst/>
              <a:ahLst/>
              <a:cxnLst/>
              <a:rect r="r" b="b" t="t" l="l"/>
              <a:pathLst>
                <a:path h="242669" w="1090043">
                  <a:moveTo>
                    <a:pt x="0" y="0"/>
                  </a:moveTo>
                  <a:lnTo>
                    <a:pt x="1090043" y="0"/>
                  </a:lnTo>
                  <a:lnTo>
                    <a:pt x="1090043" y="242669"/>
                  </a:lnTo>
                  <a:lnTo>
                    <a:pt x="0" y="242669"/>
                  </a:lnTo>
                  <a:close/>
                </a:path>
              </a:pathLst>
            </a:custGeom>
            <a:solidFill>
              <a:srgbClr val="000000">
                <a:alpha val="0"/>
              </a:srgbClr>
            </a:solidFill>
            <a:ln w="38100">
              <a:solidFill>
                <a:srgbClr val="FF0000"/>
              </a:solidFill>
            </a:ln>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978872" y="1402908"/>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4" id="14"/>
          <p:cNvSpPr txBox="true"/>
          <p:nvPr/>
        </p:nvSpPr>
        <p:spPr>
          <a:xfrm rot="0">
            <a:off x="3005082" y="2498283"/>
            <a:ext cx="2026660" cy="537696"/>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a:t>
            </a:r>
          </a:p>
        </p:txBody>
      </p:sp>
      <p:sp>
        <p:nvSpPr>
          <p:cNvPr name="TextBox 15" id="15"/>
          <p:cNvSpPr txBox="true"/>
          <p:nvPr/>
        </p:nvSpPr>
        <p:spPr>
          <a:xfrm rot="0">
            <a:off x="426610" y="5755086"/>
            <a:ext cx="6037857" cy="495409"/>
          </a:xfrm>
          <a:prstGeom prst="rect">
            <a:avLst/>
          </a:prstGeom>
        </p:spPr>
        <p:txBody>
          <a:bodyPr anchor="t" rtlCol="false" tIns="0" lIns="0" bIns="0" rIns="0">
            <a:spAutoFit/>
          </a:bodyPr>
          <a:lstStyle/>
          <a:p>
            <a:pPr>
              <a:lnSpc>
                <a:spcPts val="4194"/>
              </a:lnSpc>
              <a:spcBef>
                <a:spcPct val="0"/>
              </a:spcBef>
            </a:pPr>
            <a:r>
              <a:rPr lang="en-US" sz="2995">
                <a:solidFill>
                  <a:srgbClr val="12127D"/>
                </a:solidFill>
                <a:latin typeface="Tlab 돋움 미디움 Bold"/>
              </a:rPr>
              <a:t>1. 대분류 카테고리로 분석 시 문제점 </a:t>
            </a:r>
          </a:p>
        </p:txBody>
      </p:sp>
      <p:grpSp>
        <p:nvGrpSpPr>
          <p:cNvPr name="Group 16" id="16"/>
          <p:cNvGrpSpPr/>
          <p:nvPr/>
        </p:nvGrpSpPr>
        <p:grpSpPr>
          <a:xfrm rot="0">
            <a:off x="6926638" y="4959435"/>
            <a:ext cx="4138758" cy="921383"/>
            <a:chOff x="0" y="0"/>
            <a:chExt cx="1090043" cy="242669"/>
          </a:xfrm>
        </p:grpSpPr>
        <p:sp>
          <p:nvSpPr>
            <p:cNvPr name="Freeform 17" id="17"/>
            <p:cNvSpPr/>
            <p:nvPr/>
          </p:nvSpPr>
          <p:spPr>
            <a:xfrm flipH="false" flipV="false" rot="0">
              <a:off x="0" y="0"/>
              <a:ext cx="1090043" cy="242669"/>
            </a:xfrm>
            <a:custGeom>
              <a:avLst/>
              <a:gdLst/>
              <a:ahLst/>
              <a:cxnLst/>
              <a:rect r="r" b="b" t="t" l="l"/>
              <a:pathLst>
                <a:path h="242669" w="1090043">
                  <a:moveTo>
                    <a:pt x="0" y="0"/>
                  </a:moveTo>
                  <a:lnTo>
                    <a:pt x="1090043" y="0"/>
                  </a:lnTo>
                  <a:lnTo>
                    <a:pt x="1090043" y="242669"/>
                  </a:lnTo>
                  <a:lnTo>
                    <a:pt x="0" y="242669"/>
                  </a:lnTo>
                  <a:close/>
                </a:path>
              </a:pathLst>
            </a:custGeom>
            <a:solidFill>
              <a:srgbClr val="000000">
                <a:alpha val="0"/>
              </a:srgbClr>
            </a:solidFill>
            <a:ln w="38100">
              <a:solidFill>
                <a:srgbClr val="FF0000"/>
              </a:solidFill>
            </a:ln>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820621" y="7980931"/>
            <a:ext cx="4138758" cy="921383"/>
            <a:chOff x="0" y="0"/>
            <a:chExt cx="1090043" cy="242669"/>
          </a:xfrm>
        </p:grpSpPr>
        <p:sp>
          <p:nvSpPr>
            <p:cNvPr name="Freeform 20" id="20"/>
            <p:cNvSpPr/>
            <p:nvPr/>
          </p:nvSpPr>
          <p:spPr>
            <a:xfrm flipH="false" flipV="false" rot="0">
              <a:off x="0" y="0"/>
              <a:ext cx="1090043" cy="242669"/>
            </a:xfrm>
            <a:custGeom>
              <a:avLst/>
              <a:gdLst/>
              <a:ahLst/>
              <a:cxnLst/>
              <a:rect r="r" b="b" t="t" l="l"/>
              <a:pathLst>
                <a:path h="242669" w="1090043">
                  <a:moveTo>
                    <a:pt x="0" y="0"/>
                  </a:moveTo>
                  <a:lnTo>
                    <a:pt x="1090043" y="0"/>
                  </a:lnTo>
                  <a:lnTo>
                    <a:pt x="1090043" y="242669"/>
                  </a:lnTo>
                  <a:lnTo>
                    <a:pt x="0" y="242669"/>
                  </a:lnTo>
                  <a:close/>
                </a:path>
              </a:pathLst>
            </a:custGeom>
            <a:solidFill>
              <a:srgbClr val="000000">
                <a:alpha val="0"/>
              </a:srgbClr>
            </a:solidFill>
            <a:ln w="38100">
              <a:solidFill>
                <a:srgbClr val="FF0000"/>
              </a:solidFill>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980808" y="6501203"/>
            <a:ext cx="4929461" cy="490781"/>
          </a:xfrm>
          <a:prstGeom prst="rect">
            <a:avLst/>
          </a:prstGeom>
        </p:spPr>
        <p:txBody>
          <a:bodyPr anchor="t" rtlCol="false" tIns="0" lIns="0" bIns="0" rIns="0">
            <a:spAutoFit/>
          </a:bodyPr>
          <a:lstStyle/>
          <a:p>
            <a:pPr>
              <a:lnSpc>
                <a:spcPts val="3919"/>
              </a:lnSpc>
              <a:spcBef>
                <a:spcPct val="0"/>
              </a:spcBef>
            </a:pPr>
            <a:r>
              <a:rPr lang="en-US" sz="2799">
                <a:solidFill>
                  <a:srgbClr val="12127D"/>
                </a:solidFill>
                <a:latin typeface="Tlab 돋움 미디움"/>
              </a:rPr>
              <a:t> 상품의 속성 정보를 담기 어렵다.</a:t>
            </a:r>
          </a:p>
        </p:txBody>
      </p:sp>
      <p:sp>
        <p:nvSpPr>
          <p:cNvPr name="TextBox 23" id="2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58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2483995"/>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880297" y="3178854"/>
            <a:ext cx="7427714" cy="6003001"/>
          </a:xfrm>
          <a:custGeom>
            <a:avLst/>
            <a:gdLst/>
            <a:ahLst/>
            <a:cxnLst/>
            <a:rect r="r" b="b" t="t" l="l"/>
            <a:pathLst>
              <a:path h="6003001" w="7427714">
                <a:moveTo>
                  <a:pt x="0" y="0"/>
                </a:moveTo>
                <a:lnTo>
                  <a:pt x="7427714" y="0"/>
                </a:lnTo>
                <a:lnTo>
                  <a:pt x="7427714" y="6003002"/>
                </a:lnTo>
                <a:lnTo>
                  <a:pt x="0" y="6003002"/>
                </a:lnTo>
                <a:lnTo>
                  <a:pt x="0" y="0"/>
                </a:lnTo>
                <a:close/>
              </a:path>
            </a:pathLst>
          </a:custGeom>
          <a:blipFill>
            <a:blip r:embed="rId2"/>
            <a:stretch>
              <a:fillRect l="0" t="0" r="0" b="0"/>
            </a:stretch>
          </a:blipFill>
        </p:spPr>
      </p:sp>
      <p:sp>
        <p:nvSpPr>
          <p:cNvPr name="Freeform 10" id="10"/>
          <p:cNvSpPr/>
          <p:nvPr/>
        </p:nvSpPr>
        <p:spPr>
          <a:xfrm flipH="false" flipV="false" rot="0">
            <a:off x="9356587" y="3035979"/>
            <a:ext cx="8252363" cy="5858987"/>
          </a:xfrm>
          <a:custGeom>
            <a:avLst/>
            <a:gdLst/>
            <a:ahLst/>
            <a:cxnLst/>
            <a:rect r="r" b="b" t="t" l="l"/>
            <a:pathLst>
              <a:path h="5858987" w="8252363">
                <a:moveTo>
                  <a:pt x="0" y="0"/>
                </a:moveTo>
                <a:lnTo>
                  <a:pt x="8252364" y="0"/>
                </a:lnTo>
                <a:lnTo>
                  <a:pt x="8252364" y="5858987"/>
                </a:lnTo>
                <a:lnTo>
                  <a:pt x="0" y="5858987"/>
                </a:lnTo>
                <a:lnTo>
                  <a:pt x="0" y="0"/>
                </a:lnTo>
                <a:close/>
              </a:path>
            </a:pathLst>
          </a:custGeom>
          <a:blipFill>
            <a:blip r:embed="rId3"/>
            <a:stretch>
              <a:fillRect l="0" t="0" r="0" b="0"/>
            </a:stretch>
          </a:blipFill>
        </p:spPr>
      </p:sp>
      <p:sp>
        <p:nvSpPr>
          <p:cNvPr name="TextBox 11" id="11"/>
          <p:cNvSpPr txBox="true"/>
          <p:nvPr/>
        </p:nvSpPr>
        <p:spPr>
          <a:xfrm rot="0">
            <a:off x="1978872" y="1402908"/>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2" id="12"/>
          <p:cNvSpPr txBox="true"/>
          <p:nvPr/>
        </p:nvSpPr>
        <p:spPr>
          <a:xfrm rot="0">
            <a:off x="3005082" y="2498283"/>
            <a:ext cx="2026660" cy="537696"/>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a:t>
            </a:r>
          </a:p>
        </p:txBody>
      </p:sp>
      <p:sp>
        <p:nvSpPr>
          <p:cNvPr name="TextBox 13" id="13"/>
          <p:cNvSpPr txBox="true"/>
          <p:nvPr/>
        </p:nvSpPr>
        <p:spPr>
          <a:xfrm rot="0">
            <a:off x="3498748" y="9124950"/>
            <a:ext cx="11290505" cy="986006"/>
          </a:xfrm>
          <a:prstGeom prst="rect">
            <a:avLst/>
          </a:prstGeom>
        </p:spPr>
        <p:txBody>
          <a:bodyPr anchor="t" rtlCol="false" tIns="0" lIns="0" bIns="0" rIns="0">
            <a:spAutoFit/>
          </a:bodyPr>
          <a:lstStyle/>
          <a:p>
            <a:pPr algn="ctr">
              <a:lnSpc>
                <a:spcPts val="3919"/>
              </a:lnSpc>
            </a:pPr>
            <a:r>
              <a:rPr lang="en-US" sz="2799">
                <a:solidFill>
                  <a:srgbClr val="12127D"/>
                </a:solidFill>
                <a:ea typeface="Tlab 돋움 미디움"/>
              </a:rPr>
              <a:t>이러한 점은 통계로도 확인할 수 있는데 감소군집의 특성을 파악할 때</a:t>
            </a:r>
          </a:p>
          <a:p>
            <a:pPr algn="ctr">
              <a:lnSpc>
                <a:spcPts val="3919"/>
              </a:lnSpc>
              <a:spcBef>
                <a:spcPct val="0"/>
              </a:spcBef>
            </a:pPr>
            <a:r>
              <a:rPr lang="en-US" sz="2799">
                <a:solidFill>
                  <a:srgbClr val="12127D"/>
                </a:solidFill>
                <a:ea typeface="Tlab 돋움 미디움"/>
              </a:rPr>
              <a:t>성별, 연령대는 큰 역할을 하지 못했다. </a:t>
            </a:r>
          </a:p>
        </p:txBody>
      </p:sp>
      <p:sp>
        <p:nvSpPr>
          <p:cNvPr name="TextBox 14" id="14"/>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59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2014426"/>
            <a:ext cx="8643151"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7643354" y="2276475"/>
            <a:ext cx="10246049" cy="7517336"/>
          </a:xfrm>
          <a:custGeom>
            <a:avLst/>
            <a:gdLst/>
            <a:ahLst/>
            <a:cxnLst/>
            <a:rect r="r" b="b" t="t" l="l"/>
            <a:pathLst>
              <a:path h="7517336" w="10246049">
                <a:moveTo>
                  <a:pt x="0" y="0"/>
                </a:moveTo>
                <a:lnTo>
                  <a:pt x="10246049" y="0"/>
                </a:lnTo>
                <a:lnTo>
                  <a:pt x="10246049" y="7517336"/>
                </a:lnTo>
                <a:lnTo>
                  <a:pt x="0" y="7517336"/>
                </a:lnTo>
                <a:lnTo>
                  <a:pt x="0" y="0"/>
                </a:lnTo>
                <a:close/>
              </a:path>
            </a:pathLst>
          </a:custGeom>
          <a:blipFill>
            <a:blip r:embed="rId2"/>
            <a:stretch>
              <a:fillRect l="0" t="0" r="0" b="0"/>
            </a:stretch>
          </a:blipFill>
        </p:spPr>
      </p:sp>
      <p:sp>
        <p:nvSpPr>
          <p:cNvPr name="TextBox 10" id="10"/>
          <p:cNvSpPr txBox="true"/>
          <p:nvPr/>
        </p:nvSpPr>
        <p:spPr>
          <a:xfrm rot="0">
            <a:off x="1146111" y="98107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FFFFFF"/>
                </a:solidFill>
                <a:ea typeface="TDTD평고딕"/>
              </a:rPr>
              <a:t>선정배경</a:t>
            </a:r>
          </a:p>
        </p:txBody>
      </p:sp>
      <p:sp>
        <p:nvSpPr>
          <p:cNvPr name="TextBox 11" id="11"/>
          <p:cNvSpPr txBox="true"/>
          <p:nvPr/>
        </p:nvSpPr>
        <p:spPr>
          <a:xfrm rot="0">
            <a:off x="1647623" y="2106865"/>
            <a:ext cx="12455289"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고객과 상호작용하기 위한 기업의 노력</a:t>
            </a:r>
          </a:p>
        </p:txBody>
      </p:sp>
      <p:sp>
        <p:nvSpPr>
          <p:cNvPr name="TextBox 12" id="12"/>
          <p:cNvSpPr txBox="true"/>
          <p:nvPr/>
        </p:nvSpPr>
        <p:spPr>
          <a:xfrm rot="0">
            <a:off x="5904073" y="9400937"/>
            <a:ext cx="8931474" cy="382303"/>
          </a:xfrm>
          <a:prstGeom prst="rect">
            <a:avLst/>
          </a:prstGeom>
        </p:spPr>
        <p:txBody>
          <a:bodyPr anchor="t" rtlCol="false" tIns="0" lIns="0" bIns="0" rIns="0">
            <a:spAutoFit/>
          </a:bodyPr>
          <a:lstStyle/>
          <a:p>
            <a:pPr marL="0" indent="0" lvl="0">
              <a:lnSpc>
                <a:spcPts val="3107"/>
              </a:lnSpc>
              <a:spcBef>
                <a:spcPct val="0"/>
              </a:spcBef>
            </a:pPr>
            <a:r>
              <a:rPr lang="en-US" sz="2219">
                <a:solidFill>
                  <a:srgbClr val="41A4FF"/>
                </a:solidFill>
                <a:ea typeface="Tlab 돋움 미디움"/>
              </a:rPr>
              <a:t>출처: THEPR</a:t>
            </a:r>
          </a:p>
        </p:txBody>
      </p:sp>
      <p:sp>
        <p:nvSpPr>
          <p:cNvPr name="TextBox 13" id="13"/>
          <p:cNvSpPr txBox="true"/>
          <p:nvPr/>
        </p:nvSpPr>
        <p:spPr>
          <a:xfrm rot="0">
            <a:off x="4852053" y="1304813"/>
            <a:ext cx="2549358"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FFFFFF"/>
                </a:solidFill>
                <a:ea typeface="TDTD평고딕"/>
              </a:rPr>
              <a:t>외부분석</a:t>
            </a:r>
          </a:p>
        </p:txBody>
      </p:sp>
      <p:sp>
        <p:nvSpPr>
          <p:cNvPr name="TextBox 14" id="14"/>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6</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1957387"/>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693006" y="3500770"/>
            <a:ext cx="6237680" cy="4987126"/>
          </a:xfrm>
          <a:custGeom>
            <a:avLst/>
            <a:gdLst/>
            <a:ahLst/>
            <a:cxnLst/>
            <a:rect r="r" b="b" t="t" l="l"/>
            <a:pathLst>
              <a:path h="4987126" w="6237680">
                <a:moveTo>
                  <a:pt x="0" y="0"/>
                </a:moveTo>
                <a:lnTo>
                  <a:pt x="6237680" y="0"/>
                </a:lnTo>
                <a:lnTo>
                  <a:pt x="6237680" y="4987126"/>
                </a:lnTo>
                <a:lnTo>
                  <a:pt x="0" y="4987126"/>
                </a:lnTo>
                <a:lnTo>
                  <a:pt x="0" y="0"/>
                </a:lnTo>
                <a:close/>
              </a:path>
            </a:pathLst>
          </a:custGeom>
          <a:blipFill>
            <a:blip r:embed="rId2"/>
            <a:stretch>
              <a:fillRect l="0" t="0" r="-24284" b="0"/>
            </a:stretch>
          </a:blipFill>
        </p:spPr>
      </p:sp>
      <p:sp>
        <p:nvSpPr>
          <p:cNvPr name="Freeform 10" id="10"/>
          <p:cNvSpPr/>
          <p:nvPr/>
        </p:nvSpPr>
        <p:spPr>
          <a:xfrm flipH="false" flipV="false" rot="0">
            <a:off x="7142159" y="3394379"/>
            <a:ext cx="10640194" cy="5093517"/>
          </a:xfrm>
          <a:custGeom>
            <a:avLst/>
            <a:gdLst/>
            <a:ahLst/>
            <a:cxnLst/>
            <a:rect r="r" b="b" t="t" l="l"/>
            <a:pathLst>
              <a:path h="5093517" w="10640194">
                <a:moveTo>
                  <a:pt x="0" y="0"/>
                </a:moveTo>
                <a:lnTo>
                  <a:pt x="10640195" y="0"/>
                </a:lnTo>
                <a:lnTo>
                  <a:pt x="10640195" y="5093517"/>
                </a:lnTo>
                <a:lnTo>
                  <a:pt x="0" y="5093517"/>
                </a:lnTo>
                <a:lnTo>
                  <a:pt x="0" y="0"/>
                </a:lnTo>
                <a:close/>
              </a:path>
            </a:pathLst>
          </a:custGeom>
          <a:blipFill>
            <a:blip r:embed="rId3"/>
            <a:stretch>
              <a:fillRect l="0" t="0" r="0" b="0"/>
            </a:stretch>
          </a:blipFill>
        </p:spPr>
      </p:sp>
      <p:sp>
        <p:nvSpPr>
          <p:cNvPr name="TextBox 11" id="11"/>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2" id="12"/>
          <p:cNvSpPr txBox="true"/>
          <p:nvPr/>
        </p:nvSpPr>
        <p:spPr>
          <a:xfrm rot="0">
            <a:off x="2465366" y="1971675"/>
            <a:ext cx="4257576"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개선_근거</a:t>
            </a:r>
          </a:p>
        </p:txBody>
      </p:sp>
      <p:sp>
        <p:nvSpPr>
          <p:cNvPr name="TextBox 13" id="13"/>
          <p:cNvSpPr txBox="true"/>
          <p:nvPr/>
        </p:nvSpPr>
        <p:spPr>
          <a:xfrm rot="0">
            <a:off x="1562560" y="8573621"/>
            <a:ext cx="4891045" cy="959104"/>
          </a:xfrm>
          <a:prstGeom prst="rect">
            <a:avLst/>
          </a:prstGeom>
        </p:spPr>
        <p:txBody>
          <a:bodyPr anchor="t" rtlCol="false" tIns="0" lIns="0" bIns="0" rIns="0">
            <a:spAutoFit/>
          </a:bodyPr>
          <a:lstStyle/>
          <a:p>
            <a:pPr algn="ctr">
              <a:lnSpc>
                <a:spcPts val="3835"/>
              </a:lnSpc>
            </a:pPr>
            <a:r>
              <a:rPr lang="en-US" sz="2739">
                <a:solidFill>
                  <a:srgbClr val="12127D"/>
                </a:solidFill>
                <a:latin typeface="Tlab 돋움 미디움"/>
              </a:rPr>
              <a:t>C제휴사 14905명 분석 </a:t>
            </a:r>
          </a:p>
          <a:p>
            <a:pPr algn="ctr">
              <a:lnSpc>
                <a:spcPts val="3835"/>
              </a:lnSpc>
              <a:spcBef>
                <a:spcPct val="0"/>
              </a:spcBef>
            </a:pPr>
            <a:r>
              <a:rPr lang="en-US" sz="2739">
                <a:solidFill>
                  <a:srgbClr val="12127D"/>
                </a:solidFill>
                <a:ea typeface="Tlab 돋움 미디움"/>
              </a:rPr>
              <a:t>중분류명 기준으로 속성 조사</a:t>
            </a:r>
          </a:p>
        </p:txBody>
      </p:sp>
      <p:sp>
        <p:nvSpPr>
          <p:cNvPr name="TextBox 14" id="14"/>
          <p:cNvSpPr txBox="true"/>
          <p:nvPr/>
        </p:nvSpPr>
        <p:spPr>
          <a:xfrm rot="0">
            <a:off x="8949915" y="8273847"/>
            <a:ext cx="7675915" cy="1911757"/>
          </a:xfrm>
          <a:prstGeom prst="rect">
            <a:avLst/>
          </a:prstGeom>
        </p:spPr>
        <p:txBody>
          <a:bodyPr anchor="t" rtlCol="false" tIns="0" lIns="0" bIns="0" rIns="0">
            <a:spAutoFit/>
          </a:bodyPr>
          <a:lstStyle/>
          <a:p>
            <a:pPr algn="ctr">
              <a:lnSpc>
                <a:spcPts val="3834"/>
              </a:lnSpc>
            </a:pPr>
            <a:r>
              <a:rPr lang="en-US" sz="2739">
                <a:solidFill>
                  <a:srgbClr val="12127D"/>
                </a:solidFill>
                <a:latin typeface="Tlab 돋움 미디움"/>
              </a:rPr>
              <a:t>ex) 전통차, 탄산음료는 연령대 별로 차이 존재</a:t>
            </a:r>
          </a:p>
          <a:p>
            <a:pPr algn="ctr">
              <a:lnSpc>
                <a:spcPts val="3834"/>
              </a:lnSpc>
            </a:pPr>
            <a:r>
              <a:rPr lang="en-US" sz="2739">
                <a:solidFill>
                  <a:srgbClr val="12127D"/>
                </a:solidFill>
                <a:latin typeface="Tlab 돋움 미디움"/>
              </a:rPr>
              <a:t>-&gt; </a:t>
            </a:r>
            <a:r>
              <a:rPr lang="en-US" sz="2739">
                <a:solidFill>
                  <a:srgbClr val="12127D"/>
                </a:solidFill>
                <a:ea typeface="Tlab 돋움 미디움"/>
              </a:rPr>
              <a:t>고객의 패턴변수로 </a:t>
            </a:r>
          </a:p>
          <a:p>
            <a:pPr algn="ctr">
              <a:lnSpc>
                <a:spcPts val="3834"/>
              </a:lnSpc>
            </a:pPr>
            <a:r>
              <a:rPr lang="en-US" sz="2739">
                <a:solidFill>
                  <a:srgbClr val="12127D"/>
                </a:solidFill>
                <a:ea typeface="Tlab 돋움 미디움"/>
              </a:rPr>
              <a:t>속성변수를 더 잘 활용할 수 있었을 걸로 예상  </a:t>
            </a:r>
          </a:p>
          <a:p>
            <a:pPr algn="ctr">
              <a:lnSpc>
                <a:spcPts val="3834"/>
              </a:lnSpc>
              <a:spcBef>
                <a:spcPct val="0"/>
              </a:spcBef>
            </a:pP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60 </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1957387"/>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5430362" y="2710008"/>
            <a:ext cx="6083547" cy="5443444"/>
          </a:xfrm>
          <a:custGeom>
            <a:avLst/>
            <a:gdLst/>
            <a:ahLst/>
            <a:cxnLst/>
            <a:rect r="r" b="b" t="t" l="l"/>
            <a:pathLst>
              <a:path h="5443444" w="6083547">
                <a:moveTo>
                  <a:pt x="0" y="0"/>
                </a:moveTo>
                <a:lnTo>
                  <a:pt x="6083547" y="0"/>
                </a:lnTo>
                <a:lnTo>
                  <a:pt x="6083547" y="5443444"/>
                </a:lnTo>
                <a:lnTo>
                  <a:pt x="0" y="5443444"/>
                </a:lnTo>
                <a:lnTo>
                  <a:pt x="0" y="0"/>
                </a:lnTo>
                <a:close/>
              </a:path>
            </a:pathLst>
          </a:custGeom>
          <a:blipFill>
            <a:blip r:embed="rId2"/>
            <a:stretch>
              <a:fillRect l="0" t="0" r="0" b="-8284"/>
            </a:stretch>
          </a:blipFill>
        </p:spPr>
      </p:sp>
      <p:sp>
        <p:nvSpPr>
          <p:cNvPr name="TextBox 10" id="10"/>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1" id="11"/>
          <p:cNvSpPr txBox="true"/>
          <p:nvPr/>
        </p:nvSpPr>
        <p:spPr>
          <a:xfrm rot="0">
            <a:off x="2465366" y="1971675"/>
            <a:ext cx="4257576"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개선_ 시도</a:t>
            </a:r>
          </a:p>
        </p:txBody>
      </p:sp>
      <p:sp>
        <p:nvSpPr>
          <p:cNvPr name="TextBox 12" id="12"/>
          <p:cNvSpPr txBox="true"/>
          <p:nvPr/>
        </p:nvSpPr>
        <p:spPr>
          <a:xfrm rot="0">
            <a:off x="5576261" y="8296789"/>
            <a:ext cx="5937648" cy="1444879"/>
          </a:xfrm>
          <a:prstGeom prst="rect">
            <a:avLst/>
          </a:prstGeom>
        </p:spPr>
        <p:txBody>
          <a:bodyPr anchor="t" rtlCol="false" tIns="0" lIns="0" bIns="0" rIns="0">
            <a:spAutoFit/>
          </a:bodyPr>
          <a:lstStyle/>
          <a:p>
            <a:pPr algn="ctr">
              <a:lnSpc>
                <a:spcPts val="3835"/>
              </a:lnSpc>
            </a:pPr>
            <a:r>
              <a:rPr lang="en-US" sz="2739">
                <a:solidFill>
                  <a:srgbClr val="12127D"/>
                </a:solidFill>
                <a:ea typeface="Tlab 돋움 미디움"/>
              </a:rPr>
              <a:t>제휴사별 상품 이용여부 피쳐화 </a:t>
            </a:r>
          </a:p>
          <a:p>
            <a:pPr algn="ctr">
              <a:lnSpc>
                <a:spcPts val="3835"/>
              </a:lnSpc>
            </a:pPr>
            <a:r>
              <a:rPr lang="en-US" sz="2739">
                <a:solidFill>
                  <a:srgbClr val="12127D"/>
                </a:solidFill>
                <a:latin typeface="Tlab 돋움 미디움"/>
              </a:rPr>
              <a:t>ex) 고객이 A제휴사 상품1을 이용했다면</a:t>
            </a:r>
          </a:p>
          <a:p>
            <a:pPr algn="ctr">
              <a:lnSpc>
                <a:spcPts val="3835"/>
              </a:lnSpc>
              <a:spcBef>
                <a:spcPct val="0"/>
              </a:spcBef>
            </a:pPr>
            <a:r>
              <a:rPr lang="en-US" sz="2739">
                <a:solidFill>
                  <a:srgbClr val="12127D"/>
                </a:solidFill>
                <a:ea typeface="Tlab 돋움 미디움"/>
              </a:rPr>
              <a:t>다음 그림과 같다. </a:t>
            </a:r>
          </a:p>
        </p:txBody>
      </p:sp>
      <p:sp>
        <p:nvSpPr>
          <p:cNvPr name="TextBox 13" id="13"/>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61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173794" y="1957387"/>
            <a:ext cx="5870431"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1761421" y="2652395"/>
            <a:ext cx="4487477" cy="6112535"/>
          </a:xfrm>
          <a:custGeom>
            <a:avLst/>
            <a:gdLst/>
            <a:ahLst/>
            <a:cxnLst/>
            <a:rect r="r" b="b" t="t" l="l"/>
            <a:pathLst>
              <a:path h="6112535" w="4487477">
                <a:moveTo>
                  <a:pt x="0" y="0"/>
                </a:moveTo>
                <a:lnTo>
                  <a:pt x="4487477" y="0"/>
                </a:lnTo>
                <a:lnTo>
                  <a:pt x="4487477" y="6112535"/>
                </a:lnTo>
                <a:lnTo>
                  <a:pt x="0" y="6112535"/>
                </a:lnTo>
                <a:lnTo>
                  <a:pt x="0" y="0"/>
                </a:lnTo>
                <a:close/>
              </a:path>
            </a:pathLst>
          </a:custGeom>
          <a:blipFill>
            <a:blip r:embed="rId2"/>
            <a:stretch>
              <a:fillRect l="0" t="-3604" r="-7365" b="-9278"/>
            </a:stretch>
          </a:blipFill>
        </p:spPr>
      </p:sp>
      <p:sp>
        <p:nvSpPr>
          <p:cNvPr name="Freeform 7" id="7"/>
          <p:cNvSpPr/>
          <p:nvPr/>
        </p:nvSpPr>
        <p:spPr>
          <a:xfrm flipH="false" flipV="false" rot="0">
            <a:off x="8895302" y="3337986"/>
            <a:ext cx="8112248" cy="5426944"/>
          </a:xfrm>
          <a:custGeom>
            <a:avLst/>
            <a:gdLst/>
            <a:ahLst/>
            <a:cxnLst/>
            <a:rect r="r" b="b" t="t" l="l"/>
            <a:pathLst>
              <a:path h="5426944" w="8112248">
                <a:moveTo>
                  <a:pt x="0" y="0"/>
                </a:moveTo>
                <a:lnTo>
                  <a:pt x="8112248" y="0"/>
                </a:lnTo>
                <a:lnTo>
                  <a:pt x="8112248" y="5426944"/>
                </a:lnTo>
                <a:lnTo>
                  <a:pt x="0" y="5426944"/>
                </a:lnTo>
                <a:lnTo>
                  <a:pt x="0" y="0"/>
                </a:lnTo>
                <a:close/>
              </a:path>
            </a:pathLst>
          </a:custGeom>
          <a:blipFill>
            <a:blip r:embed="rId3"/>
            <a:stretch>
              <a:fillRect l="0" t="0" r="0" b="0"/>
            </a:stretch>
          </a:blipFill>
        </p:spPr>
      </p:sp>
      <p:sp>
        <p:nvSpPr>
          <p:cNvPr name="TextBox 8" id="8"/>
          <p:cNvSpPr txBox="true"/>
          <p:nvPr/>
        </p:nvSpPr>
        <p:spPr>
          <a:xfrm rot="0">
            <a:off x="2112291" y="8850655"/>
            <a:ext cx="3785736" cy="1047617"/>
          </a:xfrm>
          <a:prstGeom prst="rect">
            <a:avLst/>
          </a:prstGeom>
        </p:spPr>
        <p:txBody>
          <a:bodyPr anchor="t" rtlCol="false" tIns="0" lIns="0" bIns="0" rIns="0">
            <a:spAutoFit/>
          </a:bodyPr>
          <a:lstStyle/>
          <a:p>
            <a:pPr algn="ctr">
              <a:lnSpc>
                <a:spcPts val="4207"/>
              </a:lnSpc>
            </a:pPr>
            <a:r>
              <a:rPr lang="en-US" sz="3005">
                <a:solidFill>
                  <a:srgbClr val="E6E6E6"/>
                </a:solidFill>
                <a:ea typeface="Tlab 돋움 미디움"/>
              </a:rPr>
              <a:t>너무 많은 데이터</a:t>
            </a:r>
          </a:p>
          <a:p>
            <a:pPr algn="ctr">
              <a:lnSpc>
                <a:spcPts val="4207"/>
              </a:lnSpc>
              <a:spcBef>
                <a:spcPct val="0"/>
              </a:spcBef>
            </a:pPr>
            <a:r>
              <a:rPr lang="en-US" sz="3005">
                <a:solidFill>
                  <a:srgbClr val="E6E6E6"/>
                </a:solidFill>
                <a:latin typeface="Tlab 돋움 미디움"/>
              </a:rPr>
              <a:t>: </a:t>
            </a:r>
            <a:r>
              <a:rPr lang="en-US" sz="3005">
                <a:solidFill>
                  <a:srgbClr val="E6E6E6"/>
                </a:solidFill>
                <a:ea typeface="Tlab 돋움 미디움"/>
              </a:rPr>
              <a:t>약 320만 데이터 </a:t>
            </a:r>
          </a:p>
        </p:txBody>
      </p:sp>
      <p:sp>
        <p:nvSpPr>
          <p:cNvPr name="TextBox 9" id="9"/>
          <p:cNvSpPr txBox="true"/>
          <p:nvPr/>
        </p:nvSpPr>
        <p:spPr>
          <a:xfrm rot="0">
            <a:off x="9288776" y="8850655"/>
            <a:ext cx="7325301" cy="1047612"/>
          </a:xfrm>
          <a:prstGeom prst="rect">
            <a:avLst/>
          </a:prstGeom>
        </p:spPr>
        <p:txBody>
          <a:bodyPr anchor="t" rtlCol="false" tIns="0" lIns="0" bIns="0" rIns="0">
            <a:spAutoFit/>
          </a:bodyPr>
          <a:lstStyle/>
          <a:p>
            <a:pPr algn="ctr">
              <a:lnSpc>
                <a:spcPts val="4207"/>
              </a:lnSpc>
            </a:pPr>
            <a:r>
              <a:rPr lang="en-US" sz="3005">
                <a:solidFill>
                  <a:srgbClr val="E6E6E6"/>
                </a:solidFill>
                <a:ea typeface="Tlab 돋움 미디움"/>
              </a:rPr>
              <a:t>제휴사별 상이한 분류코드로 인해</a:t>
            </a:r>
          </a:p>
          <a:p>
            <a:pPr algn="ctr">
              <a:lnSpc>
                <a:spcPts val="4207"/>
              </a:lnSpc>
              <a:spcBef>
                <a:spcPct val="0"/>
              </a:spcBef>
            </a:pPr>
            <a:r>
              <a:rPr lang="en-US" sz="3005">
                <a:solidFill>
                  <a:srgbClr val="E6E6E6"/>
                </a:solidFill>
                <a:ea typeface="Tlab 돋움 미디움"/>
              </a:rPr>
              <a:t>분석해야 할 요소들이 너무 많았다.</a:t>
            </a:r>
          </a:p>
        </p:txBody>
      </p:sp>
      <p:sp>
        <p:nvSpPr>
          <p:cNvPr name="TextBox 10" id="10"/>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개선점</a:t>
            </a:r>
          </a:p>
        </p:txBody>
      </p:sp>
      <p:sp>
        <p:nvSpPr>
          <p:cNvPr name="TextBox 11" id="11"/>
          <p:cNvSpPr txBox="true"/>
          <p:nvPr/>
        </p:nvSpPr>
        <p:spPr>
          <a:xfrm rot="0">
            <a:off x="2465366" y="1971675"/>
            <a:ext cx="4257576" cy="537845"/>
          </a:xfrm>
          <a:prstGeom prst="rect">
            <a:avLst/>
          </a:prstGeom>
        </p:spPr>
        <p:txBody>
          <a:bodyPr anchor="t" rtlCol="false" tIns="0" lIns="0" bIns="0" rIns="0">
            <a:spAutoFit/>
          </a:bodyPr>
          <a:lstStyle/>
          <a:p>
            <a:pPr>
              <a:lnSpc>
                <a:spcPts val="4479"/>
              </a:lnSpc>
              <a:spcBef>
                <a:spcPct val="0"/>
              </a:spcBef>
            </a:pPr>
            <a:r>
              <a:rPr lang="en-US" sz="3199">
                <a:solidFill>
                  <a:srgbClr val="FFFFFF"/>
                </a:solidFill>
                <a:ea typeface="Tlab 돋움 미디움"/>
              </a:rPr>
              <a:t>정확성 개선_ 한계점</a:t>
            </a:r>
          </a:p>
        </p:txBody>
      </p:sp>
      <p:sp>
        <p:nvSpPr>
          <p:cNvPr name="TextBox 12" id="12"/>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62 </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r>
                <a:rPr lang="en-US" sz="2400">
                  <a:solidFill>
                    <a:srgbClr val="2B2B76"/>
                  </a:solidFill>
                  <a:latin typeface="Nanum Square Bold"/>
                </a:rPr>
                <a:t> </a:t>
              </a:r>
            </a:p>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1957387"/>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761421" y="3100933"/>
            <a:ext cx="4319596" cy="4938426"/>
          </a:xfrm>
          <a:custGeom>
            <a:avLst/>
            <a:gdLst/>
            <a:ahLst/>
            <a:cxnLst/>
            <a:rect r="r" b="b" t="t" l="l"/>
            <a:pathLst>
              <a:path h="4938426" w="4319596">
                <a:moveTo>
                  <a:pt x="0" y="0"/>
                </a:moveTo>
                <a:lnTo>
                  <a:pt x="4319596" y="0"/>
                </a:lnTo>
                <a:lnTo>
                  <a:pt x="4319596" y="4938426"/>
                </a:lnTo>
                <a:lnTo>
                  <a:pt x="0" y="4938426"/>
                </a:lnTo>
                <a:lnTo>
                  <a:pt x="0" y="0"/>
                </a:lnTo>
                <a:close/>
              </a:path>
            </a:pathLst>
          </a:custGeom>
          <a:blipFill>
            <a:blip r:embed="rId2"/>
            <a:stretch>
              <a:fillRect l="0" t="0" r="-20387" b="-43869"/>
            </a:stretch>
          </a:blipFill>
        </p:spPr>
      </p:sp>
      <p:sp>
        <p:nvSpPr>
          <p:cNvPr name="Freeform 10" id="10"/>
          <p:cNvSpPr/>
          <p:nvPr/>
        </p:nvSpPr>
        <p:spPr>
          <a:xfrm flipH="false" flipV="false" rot="0">
            <a:off x="11313318" y="2788455"/>
            <a:ext cx="4337854" cy="5250904"/>
          </a:xfrm>
          <a:custGeom>
            <a:avLst/>
            <a:gdLst/>
            <a:ahLst/>
            <a:cxnLst/>
            <a:rect r="r" b="b" t="t" l="l"/>
            <a:pathLst>
              <a:path h="5250904" w="4337854">
                <a:moveTo>
                  <a:pt x="0" y="0"/>
                </a:moveTo>
                <a:lnTo>
                  <a:pt x="4337854" y="0"/>
                </a:lnTo>
                <a:lnTo>
                  <a:pt x="4337854" y="5250904"/>
                </a:lnTo>
                <a:lnTo>
                  <a:pt x="0" y="5250904"/>
                </a:lnTo>
                <a:lnTo>
                  <a:pt x="0" y="0"/>
                </a:lnTo>
                <a:close/>
              </a:path>
            </a:pathLst>
          </a:custGeom>
          <a:blipFill>
            <a:blip r:embed="rId3"/>
            <a:stretch>
              <a:fillRect l="0" t="0" r="-11428" b="0"/>
            </a:stretch>
          </a:blipFill>
        </p:spPr>
      </p:sp>
      <p:sp>
        <p:nvSpPr>
          <p:cNvPr name="TextBox 11" id="11"/>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2" id="12"/>
          <p:cNvSpPr txBox="true"/>
          <p:nvPr/>
        </p:nvSpPr>
        <p:spPr>
          <a:xfrm rot="0">
            <a:off x="3112309" y="1971675"/>
            <a:ext cx="1937445"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a:t>
            </a:r>
          </a:p>
        </p:txBody>
      </p:sp>
      <p:sp>
        <p:nvSpPr>
          <p:cNvPr name="TextBox 13" id="13"/>
          <p:cNvSpPr txBox="true"/>
          <p:nvPr/>
        </p:nvSpPr>
        <p:spPr>
          <a:xfrm rot="0">
            <a:off x="6201163" y="8339730"/>
            <a:ext cx="5885674" cy="605431"/>
          </a:xfrm>
          <a:prstGeom prst="rect">
            <a:avLst/>
          </a:prstGeom>
        </p:spPr>
        <p:txBody>
          <a:bodyPr anchor="t" rtlCol="false" tIns="0" lIns="0" bIns="0" rIns="0">
            <a:spAutoFit/>
          </a:bodyPr>
          <a:lstStyle/>
          <a:p>
            <a:pPr algn="ctr">
              <a:lnSpc>
                <a:spcPts val="4954"/>
              </a:lnSpc>
              <a:spcBef>
                <a:spcPct val="0"/>
              </a:spcBef>
            </a:pPr>
            <a:r>
              <a:rPr lang="en-US" sz="3539">
                <a:solidFill>
                  <a:srgbClr val="12127D"/>
                </a:solidFill>
                <a:latin typeface="Tlab 돋움 미디움 Bold"/>
              </a:rPr>
              <a:t>1. 활용 데이터의 부족 문제점</a:t>
            </a:r>
          </a:p>
        </p:txBody>
      </p:sp>
      <p:sp>
        <p:nvSpPr>
          <p:cNvPr name="TextBox 14" id="14"/>
          <p:cNvSpPr txBox="true"/>
          <p:nvPr/>
        </p:nvSpPr>
        <p:spPr>
          <a:xfrm rot="0">
            <a:off x="5870657" y="8983261"/>
            <a:ext cx="6546686" cy="1046755"/>
          </a:xfrm>
          <a:prstGeom prst="rect">
            <a:avLst/>
          </a:prstGeom>
        </p:spPr>
        <p:txBody>
          <a:bodyPr anchor="t" rtlCol="false" tIns="0" lIns="0" bIns="0" rIns="0">
            <a:spAutoFit/>
          </a:bodyPr>
          <a:lstStyle/>
          <a:p>
            <a:pPr algn="ctr">
              <a:lnSpc>
                <a:spcPts val="4254"/>
              </a:lnSpc>
            </a:pPr>
            <a:r>
              <a:rPr lang="en-US" sz="3039">
                <a:solidFill>
                  <a:srgbClr val="12127D"/>
                </a:solidFill>
                <a:ea typeface="Tlab 돋움 미디움"/>
              </a:rPr>
              <a:t>고객 세그멘테이션에 필요한 자료 부족</a:t>
            </a:r>
          </a:p>
          <a:p>
            <a:pPr algn="ctr">
              <a:lnSpc>
                <a:spcPts val="4254"/>
              </a:lnSpc>
              <a:spcBef>
                <a:spcPct val="0"/>
              </a:spcBef>
            </a:pPr>
            <a:r>
              <a:rPr lang="en-US" sz="3039">
                <a:solidFill>
                  <a:srgbClr val="12127D"/>
                </a:solidFill>
                <a:latin typeface="Tlab 돋움 미디움"/>
              </a:rPr>
              <a:t>(전체 고객데이터 19383명 기준) </a:t>
            </a:r>
          </a:p>
        </p:txBody>
      </p:sp>
      <p:sp>
        <p:nvSpPr>
          <p:cNvPr name="TextBox 15" id="15"/>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63 </a:t>
            </a:r>
          </a:p>
        </p:txBody>
      </p:sp>
      <p:sp>
        <p:nvSpPr>
          <p:cNvPr name="TextBox 16" id="16"/>
          <p:cNvSpPr txBox="true"/>
          <p:nvPr/>
        </p:nvSpPr>
        <p:spPr>
          <a:xfrm rot="0">
            <a:off x="638357" y="8582284"/>
            <a:ext cx="5232301" cy="381275"/>
          </a:xfrm>
          <a:prstGeom prst="rect">
            <a:avLst/>
          </a:prstGeom>
        </p:spPr>
        <p:txBody>
          <a:bodyPr anchor="t" rtlCol="false" tIns="0" lIns="0" bIns="0" rIns="0">
            <a:spAutoFit/>
          </a:bodyPr>
          <a:lstStyle/>
          <a:p>
            <a:pPr algn="r">
              <a:lnSpc>
                <a:spcPts val="3134"/>
              </a:lnSpc>
              <a:spcBef>
                <a:spcPct val="0"/>
              </a:spcBef>
            </a:pPr>
            <a:r>
              <a:rPr lang="en-US" sz="2239">
                <a:solidFill>
                  <a:srgbClr val="4B4648"/>
                </a:solidFill>
                <a:latin typeface="Tlab 돋움 미디움"/>
              </a:rPr>
              <a:t>CRM: 고객 관계 관리</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r>
                <a:rPr lang="en-US" sz="2400">
                  <a:solidFill>
                    <a:srgbClr val="2B2B76"/>
                  </a:solidFill>
                  <a:latin typeface="Nanum Square Bold"/>
                </a:rPr>
                <a:t> </a:t>
              </a:r>
            </a:p>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1957387"/>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028700" y="2921773"/>
            <a:ext cx="5851332" cy="6067149"/>
          </a:xfrm>
          <a:custGeom>
            <a:avLst/>
            <a:gdLst/>
            <a:ahLst/>
            <a:cxnLst/>
            <a:rect r="r" b="b" t="t" l="l"/>
            <a:pathLst>
              <a:path h="6067149" w="5851332">
                <a:moveTo>
                  <a:pt x="0" y="0"/>
                </a:moveTo>
                <a:lnTo>
                  <a:pt x="5851332" y="0"/>
                </a:lnTo>
                <a:lnTo>
                  <a:pt x="5851332" y="6067149"/>
                </a:lnTo>
                <a:lnTo>
                  <a:pt x="0" y="6067149"/>
                </a:lnTo>
                <a:lnTo>
                  <a:pt x="0" y="0"/>
                </a:lnTo>
                <a:close/>
              </a:path>
            </a:pathLst>
          </a:custGeom>
          <a:blipFill>
            <a:blip r:embed="rId2"/>
            <a:stretch>
              <a:fillRect l="0" t="0" r="-34007" b="-14701"/>
            </a:stretch>
          </a:blipFill>
        </p:spPr>
      </p:sp>
      <p:sp>
        <p:nvSpPr>
          <p:cNvPr name="Freeform 10" id="10"/>
          <p:cNvSpPr/>
          <p:nvPr/>
        </p:nvSpPr>
        <p:spPr>
          <a:xfrm flipH="false" flipV="false" rot="0">
            <a:off x="9611721" y="2759060"/>
            <a:ext cx="7917597" cy="5527379"/>
          </a:xfrm>
          <a:custGeom>
            <a:avLst/>
            <a:gdLst/>
            <a:ahLst/>
            <a:cxnLst/>
            <a:rect r="r" b="b" t="t" l="l"/>
            <a:pathLst>
              <a:path h="5527379" w="7917597">
                <a:moveTo>
                  <a:pt x="0" y="0"/>
                </a:moveTo>
                <a:lnTo>
                  <a:pt x="7917597" y="0"/>
                </a:lnTo>
                <a:lnTo>
                  <a:pt x="7917597" y="5527379"/>
                </a:lnTo>
                <a:lnTo>
                  <a:pt x="0" y="5527379"/>
                </a:lnTo>
                <a:lnTo>
                  <a:pt x="0" y="0"/>
                </a:lnTo>
                <a:close/>
              </a:path>
            </a:pathLst>
          </a:custGeom>
          <a:blipFill>
            <a:blip r:embed="rId3"/>
            <a:stretch>
              <a:fillRect l="0" t="0" r="0" b="0"/>
            </a:stretch>
          </a:blipFill>
        </p:spPr>
      </p:sp>
      <p:sp>
        <p:nvSpPr>
          <p:cNvPr name="TextBox 11" id="11"/>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2" id="12"/>
          <p:cNvSpPr txBox="true"/>
          <p:nvPr/>
        </p:nvSpPr>
        <p:spPr>
          <a:xfrm rot="0">
            <a:off x="3112309" y="1971675"/>
            <a:ext cx="3094216"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개선-시도</a:t>
            </a:r>
          </a:p>
        </p:txBody>
      </p:sp>
      <p:sp>
        <p:nvSpPr>
          <p:cNvPr name="TextBox 13" id="13"/>
          <p:cNvSpPr txBox="true"/>
          <p:nvPr/>
        </p:nvSpPr>
        <p:spPr>
          <a:xfrm rot="0">
            <a:off x="7752934" y="8922247"/>
            <a:ext cx="2195023" cy="605431"/>
          </a:xfrm>
          <a:prstGeom prst="rect">
            <a:avLst/>
          </a:prstGeom>
        </p:spPr>
        <p:txBody>
          <a:bodyPr anchor="t" rtlCol="false" tIns="0" lIns="0" bIns="0" rIns="0">
            <a:spAutoFit/>
          </a:bodyPr>
          <a:lstStyle/>
          <a:p>
            <a:pPr algn="ctr">
              <a:lnSpc>
                <a:spcPts val="4954"/>
              </a:lnSpc>
              <a:spcBef>
                <a:spcPct val="0"/>
              </a:spcBef>
            </a:pPr>
            <a:r>
              <a:rPr lang="en-US" sz="3539">
                <a:solidFill>
                  <a:srgbClr val="12127D"/>
                </a:solidFill>
                <a:latin typeface="Tlab 돋움 미디움 Bold"/>
              </a:rPr>
              <a:t>2. 경쟁사</a:t>
            </a:r>
          </a:p>
        </p:txBody>
      </p:sp>
      <p:sp>
        <p:nvSpPr>
          <p:cNvPr name="TextBox 14" id="14"/>
          <p:cNvSpPr txBox="true"/>
          <p:nvPr/>
        </p:nvSpPr>
        <p:spPr>
          <a:xfrm rot="0">
            <a:off x="1338216" y="9117965"/>
            <a:ext cx="5232301" cy="771800"/>
          </a:xfrm>
          <a:prstGeom prst="rect">
            <a:avLst/>
          </a:prstGeom>
        </p:spPr>
        <p:txBody>
          <a:bodyPr anchor="t" rtlCol="false" tIns="0" lIns="0" bIns="0" rIns="0">
            <a:spAutoFit/>
          </a:bodyPr>
          <a:lstStyle/>
          <a:p>
            <a:pPr algn="ctr">
              <a:lnSpc>
                <a:spcPts val="3134"/>
              </a:lnSpc>
            </a:pPr>
            <a:r>
              <a:rPr lang="en-US" sz="2239">
                <a:solidFill>
                  <a:srgbClr val="4B4648"/>
                </a:solidFill>
                <a:ea typeface="Tlab 돋움 미디움"/>
              </a:rPr>
              <a:t>고객 당 해당 </a:t>
            </a:r>
          </a:p>
          <a:p>
            <a:pPr algn="ctr">
              <a:lnSpc>
                <a:spcPts val="3134"/>
              </a:lnSpc>
              <a:spcBef>
                <a:spcPct val="0"/>
              </a:spcBef>
            </a:pPr>
            <a:r>
              <a:rPr lang="en-US" sz="2239">
                <a:solidFill>
                  <a:srgbClr val="4B4648"/>
                </a:solidFill>
                <a:ea typeface="Tlab 돋움 미디움"/>
              </a:rPr>
              <a:t>경쟁사이용 년, 월 을 적고 분석 </a:t>
            </a:r>
          </a:p>
        </p:txBody>
      </p:sp>
      <p:sp>
        <p:nvSpPr>
          <p:cNvPr name="TextBox 15" id="15"/>
          <p:cNvSpPr txBox="true"/>
          <p:nvPr/>
        </p:nvSpPr>
        <p:spPr>
          <a:xfrm rot="0">
            <a:off x="11130375" y="8791300"/>
            <a:ext cx="5770877" cy="1162325"/>
          </a:xfrm>
          <a:prstGeom prst="rect">
            <a:avLst/>
          </a:prstGeom>
        </p:spPr>
        <p:txBody>
          <a:bodyPr anchor="t" rtlCol="false" tIns="0" lIns="0" bIns="0" rIns="0">
            <a:spAutoFit/>
          </a:bodyPr>
          <a:lstStyle/>
          <a:p>
            <a:pPr algn="ctr">
              <a:lnSpc>
                <a:spcPts val="3134"/>
              </a:lnSpc>
            </a:pPr>
            <a:r>
              <a:rPr lang="en-US" sz="2239">
                <a:solidFill>
                  <a:srgbClr val="4B4648"/>
                </a:solidFill>
                <a:ea typeface="Tlab 돋움 미디움"/>
              </a:rPr>
              <a:t>경쟁사 이용년월과 위치에 대한 피쳐화 진행 </a:t>
            </a:r>
          </a:p>
          <a:p>
            <a:pPr algn="ctr">
              <a:lnSpc>
                <a:spcPts val="3134"/>
              </a:lnSpc>
              <a:spcBef>
                <a:spcPct val="0"/>
              </a:spcBef>
            </a:pPr>
            <a:r>
              <a:rPr lang="en-US" sz="2239">
                <a:solidFill>
                  <a:srgbClr val="4B4648"/>
                </a:solidFill>
                <a:latin typeface="Tlab 돋움 미디움"/>
              </a:rPr>
              <a:t>e</a:t>
            </a:r>
            <a:r>
              <a:rPr lang="en-US" sz="2239">
                <a:solidFill>
                  <a:srgbClr val="4B4648"/>
                </a:solidFill>
                <a:latin typeface="Tlab 돋움 미디움"/>
              </a:rPr>
              <a:t>x) A경쟁사 201402월에 4번 이용했다면 다음 그림과 같이 적었음</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64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r>
                <a:rPr lang="en-US" sz="2400">
                  <a:solidFill>
                    <a:srgbClr val="2B2B76"/>
                  </a:solidFill>
                  <a:latin typeface="Nanum Square Bold"/>
                </a:rPr>
                <a:t> </a:t>
              </a:r>
            </a:p>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V="true">
            <a:off x="-1173794" y="1957387"/>
            <a:ext cx="5870431" cy="0"/>
          </a:xfrm>
          <a:prstGeom prst="line">
            <a:avLst/>
          </a:prstGeom>
          <a:ln cap="flat" w="28575">
            <a:solidFill>
              <a:srgbClr val="12127D"/>
            </a:solidFill>
            <a:prstDash val="solid"/>
            <a:headEnd type="none" len="sm" w="sm"/>
            <a:tailEnd type="none" len="sm" w="sm"/>
          </a:ln>
        </p:spPr>
      </p:sp>
      <p:sp>
        <p:nvSpPr>
          <p:cNvPr name="Freeform 9" id="9"/>
          <p:cNvSpPr/>
          <p:nvPr/>
        </p:nvSpPr>
        <p:spPr>
          <a:xfrm flipH="false" flipV="false" rot="0">
            <a:off x="1028700" y="2978469"/>
            <a:ext cx="8558470" cy="6372540"/>
          </a:xfrm>
          <a:custGeom>
            <a:avLst/>
            <a:gdLst/>
            <a:ahLst/>
            <a:cxnLst/>
            <a:rect r="r" b="b" t="t" l="l"/>
            <a:pathLst>
              <a:path h="6372540" w="8558470">
                <a:moveTo>
                  <a:pt x="0" y="0"/>
                </a:moveTo>
                <a:lnTo>
                  <a:pt x="8558470" y="0"/>
                </a:lnTo>
                <a:lnTo>
                  <a:pt x="8558470" y="6372541"/>
                </a:lnTo>
                <a:lnTo>
                  <a:pt x="0" y="6372541"/>
                </a:lnTo>
                <a:lnTo>
                  <a:pt x="0" y="0"/>
                </a:lnTo>
                <a:close/>
              </a:path>
            </a:pathLst>
          </a:custGeom>
          <a:blipFill>
            <a:blip r:embed="rId2"/>
            <a:stretch>
              <a:fillRect l="0" t="0" r="0" b="0"/>
            </a:stretch>
          </a:blipFill>
        </p:spPr>
      </p:sp>
      <p:grpSp>
        <p:nvGrpSpPr>
          <p:cNvPr name="Group 10" id="10"/>
          <p:cNvGrpSpPr/>
          <p:nvPr/>
        </p:nvGrpSpPr>
        <p:grpSpPr>
          <a:xfrm rot="5400000">
            <a:off x="13312695" y="4729679"/>
            <a:ext cx="827642" cy="82764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12" id="12"/>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978872" y="876300"/>
            <a:ext cx="2615282"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개선점</a:t>
            </a:r>
          </a:p>
        </p:txBody>
      </p:sp>
      <p:sp>
        <p:nvSpPr>
          <p:cNvPr name="TextBox 14" id="14"/>
          <p:cNvSpPr txBox="true"/>
          <p:nvPr/>
        </p:nvSpPr>
        <p:spPr>
          <a:xfrm rot="0">
            <a:off x="3112309" y="1971675"/>
            <a:ext cx="4361155" cy="537845"/>
          </a:xfrm>
          <a:prstGeom prst="rect">
            <a:avLst/>
          </a:prstGeom>
        </p:spPr>
        <p:txBody>
          <a:bodyPr anchor="t" rtlCol="false" tIns="0" lIns="0" bIns="0" rIns="0">
            <a:spAutoFit/>
          </a:bodyPr>
          <a:lstStyle/>
          <a:p>
            <a:pPr>
              <a:lnSpc>
                <a:spcPts val="4479"/>
              </a:lnSpc>
              <a:spcBef>
                <a:spcPct val="0"/>
              </a:spcBef>
            </a:pPr>
            <a:r>
              <a:rPr lang="en-US" sz="3199">
                <a:solidFill>
                  <a:srgbClr val="12127D"/>
                </a:solidFill>
                <a:ea typeface="Tlab 돋움 미디움"/>
              </a:rPr>
              <a:t>정확성 개선-시도,한계점</a:t>
            </a:r>
          </a:p>
        </p:txBody>
      </p:sp>
      <p:sp>
        <p:nvSpPr>
          <p:cNvPr name="TextBox 15" id="15"/>
          <p:cNvSpPr txBox="true"/>
          <p:nvPr/>
        </p:nvSpPr>
        <p:spPr>
          <a:xfrm rot="0">
            <a:off x="6848404" y="9191625"/>
            <a:ext cx="4591192" cy="605431"/>
          </a:xfrm>
          <a:prstGeom prst="rect">
            <a:avLst/>
          </a:prstGeom>
        </p:spPr>
        <p:txBody>
          <a:bodyPr anchor="t" rtlCol="false" tIns="0" lIns="0" bIns="0" rIns="0">
            <a:spAutoFit/>
          </a:bodyPr>
          <a:lstStyle/>
          <a:p>
            <a:pPr algn="ctr">
              <a:lnSpc>
                <a:spcPts val="4954"/>
              </a:lnSpc>
              <a:spcBef>
                <a:spcPct val="0"/>
              </a:spcBef>
            </a:pPr>
            <a:r>
              <a:rPr lang="en-US" sz="3539">
                <a:solidFill>
                  <a:srgbClr val="12127D"/>
                </a:solidFill>
                <a:latin typeface="Tlab 돋움 미디움 Bold"/>
              </a:rPr>
              <a:t>3. 멤버십 유무, 한계점</a:t>
            </a:r>
          </a:p>
        </p:txBody>
      </p:sp>
      <p:sp>
        <p:nvSpPr>
          <p:cNvPr name="TextBox 16" id="16"/>
          <p:cNvSpPr txBox="true"/>
          <p:nvPr/>
        </p:nvSpPr>
        <p:spPr>
          <a:xfrm rot="0">
            <a:off x="9587170" y="3443620"/>
            <a:ext cx="8278693" cy="1011195"/>
          </a:xfrm>
          <a:prstGeom prst="rect">
            <a:avLst/>
          </a:prstGeom>
        </p:spPr>
        <p:txBody>
          <a:bodyPr anchor="t" rtlCol="false" tIns="0" lIns="0" bIns="0" rIns="0">
            <a:spAutoFit/>
          </a:bodyPr>
          <a:lstStyle/>
          <a:p>
            <a:pPr algn="ctr">
              <a:lnSpc>
                <a:spcPts val="4114"/>
              </a:lnSpc>
              <a:spcBef>
                <a:spcPct val="0"/>
              </a:spcBef>
            </a:pPr>
            <a:r>
              <a:rPr lang="en-US" sz="2939">
                <a:solidFill>
                  <a:srgbClr val="4B4648"/>
                </a:solidFill>
                <a:ea typeface="Tlab 돋움 미디움"/>
              </a:rPr>
              <a:t>멤버십 가입유무, 가입수, 가입년도 등을 피쳐화 하여 분석 시도 </a:t>
            </a:r>
          </a:p>
        </p:txBody>
      </p:sp>
      <p:sp>
        <p:nvSpPr>
          <p:cNvPr name="TextBox 17" id="17"/>
          <p:cNvSpPr txBox="true"/>
          <p:nvPr/>
        </p:nvSpPr>
        <p:spPr>
          <a:xfrm rot="0">
            <a:off x="10000991" y="7777196"/>
            <a:ext cx="8278693" cy="1011195"/>
          </a:xfrm>
          <a:prstGeom prst="rect">
            <a:avLst/>
          </a:prstGeom>
        </p:spPr>
        <p:txBody>
          <a:bodyPr anchor="t" rtlCol="false" tIns="0" lIns="0" bIns="0" rIns="0">
            <a:spAutoFit/>
          </a:bodyPr>
          <a:lstStyle/>
          <a:p>
            <a:pPr algn="ctr">
              <a:lnSpc>
                <a:spcPts val="4114"/>
              </a:lnSpc>
            </a:pPr>
            <a:r>
              <a:rPr lang="en-US" sz="2939">
                <a:solidFill>
                  <a:srgbClr val="4B4648"/>
                </a:solidFill>
                <a:ea typeface="Tlab 돋움 미디움"/>
              </a:rPr>
              <a:t>적은 데이터로 인해서 널값이 많이 생겼고 </a:t>
            </a:r>
          </a:p>
          <a:p>
            <a:pPr algn="ctr">
              <a:lnSpc>
                <a:spcPts val="4114"/>
              </a:lnSpc>
              <a:spcBef>
                <a:spcPct val="0"/>
              </a:spcBef>
            </a:pPr>
            <a:r>
              <a:rPr lang="en-US" sz="2939">
                <a:solidFill>
                  <a:srgbClr val="4B4648"/>
                </a:solidFill>
                <a:ea typeface="Tlab 돋움 미디움"/>
              </a:rPr>
              <a:t>피쳐 삭제를 진행할 수밖에 없었음</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65 </a:t>
            </a:r>
          </a:p>
        </p:txBody>
      </p:sp>
      <p:sp>
        <p:nvSpPr>
          <p:cNvPr name="TextBox 19" id="19"/>
          <p:cNvSpPr txBox="true"/>
          <p:nvPr/>
        </p:nvSpPr>
        <p:spPr>
          <a:xfrm rot="0">
            <a:off x="11439596" y="5785921"/>
            <a:ext cx="5232301" cy="771800"/>
          </a:xfrm>
          <a:prstGeom prst="rect">
            <a:avLst/>
          </a:prstGeom>
        </p:spPr>
        <p:txBody>
          <a:bodyPr anchor="t" rtlCol="false" tIns="0" lIns="0" bIns="0" rIns="0">
            <a:spAutoFit/>
          </a:bodyPr>
          <a:lstStyle/>
          <a:p>
            <a:pPr>
              <a:lnSpc>
                <a:spcPts val="3134"/>
              </a:lnSpc>
            </a:pPr>
            <a:r>
              <a:rPr lang="en-US" sz="2239">
                <a:solidFill>
                  <a:srgbClr val="4B4648"/>
                </a:solidFill>
                <a:ea typeface="Tlab 돋움 미디움"/>
              </a:rPr>
              <a:t>멤버십 이용 여부는 총 6498개 데이터이며,</a:t>
            </a:r>
          </a:p>
          <a:p>
            <a:pPr>
              <a:lnSpc>
                <a:spcPts val="3134"/>
              </a:lnSpc>
              <a:spcBef>
                <a:spcPct val="0"/>
              </a:spcBef>
            </a:pPr>
            <a:r>
              <a:rPr lang="en-US" sz="2239">
                <a:solidFill>
                  <a:srgbClr val="4B4648"/>
                </a:solidFill>
                <a:ea typeface="Tlab 돋움 미디움"/>
              </a:rPr>
              <a:t>그 중 14년~15년 이전 데이터가 2166개 </a:t>
            </a:r>
          </a:p>
        </p:txBody>
      </p:sp>
      <p:sp>
        <p:nvSpPr>
          <p:cNvPr name="TextBox 20" id="20"/>
          <p:cNvSpPr txBox="true"/>
          <p:nvPr/>
        </p:nvSpPr>
        <p:spPr>
          <a:xfrm rot="0">
            <a:off x="12086645" y="6786321"/>
            <a:ext cx="3605169" cy="771800"/>
          </a:xfrm>
          <a:prstGeom prst="rect">
            <a:avLst/>
          </a:prstGeom>
        </p:spPr>
        <p:txBody>
          <a:bodyPr anchor="t" rtlCol="false" tIns="0" lIns="0" bIns="0" rIns="0">
            <a:spAutoFit/>
          </a:bodyPr>
          <a:lstStyle/>
          <a:p>
            <a:pPr algn="r">
              <a:lnSpc>
                <a:spcPts val="3134"/>
              </a:lnSpc>
            </a:pPr>
            <a:r>
              <a:rPr lang="en-US" sz="2239">
                <a:solidFill>
                  <a:srgbClr val="4B4648"/>
                </a:solidFill>
                <a:ea typeface="Tlab 돋움 미디움"/>
              </a:rPr>
              <a:t>경쟁사 이용 여부는 존재하나</a:t>
            </a:r>
          </a:p>
          <a:p>
            <a:pPr algn="r">
              <a:lnSpc>
                <a:spcPts val="3134"/>
              </a:lnSpc>
              <a:spcBef>
                <a:spcPct val="0"/>
              </a:spcBef>
            </a:pPr>
            <a:r>
              <a:rPr lang="en-US" sz="2239">
                <a:solidFill>
                  <a:srgbClr val="4B4648"/>
                </a:solidFill>
                <a:ea typeface="Tlab 돋움 미디움"/>
              </a:rPr>
              <a:t>매출 등의  자료가 없음</a:t>
            </a:r>
          </a:p>
        </p:txBody>
      </p:sp>
    </p:spTree>
  </p:cSld>
  <p:clrMapOvr>
    <a:masterClrMapping/>
  </p:clrMapOvr>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7146851">
            <a:off x="6068576" y="328734"/>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F6F6F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r>
                <a:rPr lang="en-US" sz="2400">
                  <a:solidFill>
                    <a:srgbClr val="2B2B76"/>
                  </a:solidFill>
                  <a:latin typeface="Nanum Square Bold"/>
                </a:rPr>
                <a:t> </a:t>
              </a:r>
            </a:p>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12127D"/>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173794" y="1824038"/>
            <a:ext cx="3999495" cy="0"/>
          </a:xfrm>
          <a:prstGeom prst="line">
            <a:avLst/>
          </a:prstGeom>
          <a:ln cap="flat" w="28575">
            <a:solidFill>
              <a:srgbClr val="12127D"/>
            </a:solidFill>
            <a:prstDash val="solid"/>
            <a:headEnd type="none" len="sm" w="sm"/>
            <a:tailEnd type="none" len="sm" w="sm"/>
          </a:ln>
        </p:spPr>
      </p:sp>
      <p:grpSp>
        <p:nvGrpSpPr>
          <p:cNvPr name="Group 9" id="9"/>
          <p:cNvGrpSpPr/>
          <p:nvPr/>
        </p:nvGrpSpPr>
        <p:grpSpPr>
          <a:xfrm rot="5400000">
            <a:off x="3375331" y="2814104"/>
            <a:ext cx="620984" cy="6209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11" id="11"/>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2505886" y="1895475"/>
            <a:ext cx="2359875" cy="859826"/>
            <a:chOff x="0" y="0"/>
            <a:chExt cx="604062" cy="220091"/>
          </a:xfrm>
        </p:grpSpPr>
        <p:sp>
          <p:nvSpPr>
            <p:cNvPr name="Freeform 13" id="13"/>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데이터 추출</a:t>
              </a:r>
            </a:p>
          </p:txBody>
        </p:sp>
      </p:grpSp>
      <p:sp>
        <p:nvSpPr>
          <p:cNvPr name="TextBox 15" id="15"/>
          <p:cNvSpPr txBox="true"/>
          <p:nvPr/>
        </p:nvSpPr>
        <p:spPr>
          <a:xfrm rot="0">
            <a:off x="1028700" y="742950"/>
            <a:ext cx="1743521"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12127D"/>
                </a:solidFill>
                <a:ea typeface="TDTD평고딕"/>
              </a:rPr>
              <a:t>종합</a:t>
            </a:r>
          </a:p>
        </p:txBody>
      </p:sp>
      <p:sp>
        <p:nvSpPr>
          <p:cNvPr name="TextBox 16" id="16"/>
          <p:cNvSpPr txBox="true"/>
          <p:nvPr/>
        </p:nvSpPr>
        <p:spPr>
          <a:xfrm rot="0">
            <a:off x="1634333" y="9150618"/>
            <a:ext cx="4723965" cy="948621"/>
          </a:xfrm>
          <a:prstGeom prst="rect">
            <a:avLst/>
          </a:prstGeom>
        </p:spPr>
        <p:txBody>
          <a:bodyPr anchor="t" rtlCol="false" tIns="0" lIns="0" bIns="0" rIns="0">
            <a:spAutoFit/>
          </a:bodyPr>
          <a:lstStyle/>
          <a:p>
            <a:pPr algn="ctr">
              <a:lnSpc>
                <a:spcPts val="3801"/>
              </a:lnSpc>
            </a:pPr>
            <a:r>
              <a:rPr lang="en-US" sz="2715">
                <a:solidFill>
                  <a:srgbClr val="12127D"/>
                </a:solidFill>
                <a:latin typeface="Tlab 돋움 미디움"/>
              </a:rPr>
              <a:t>34개의 피쳐를 활용한 </a:t>
            </a:r>
          </a:p>
          <a:p>
            <a:pPr algn="ctr">
              <a:lnSpc>
                <a:spcPts val="3801"/>
              </a:lnSpc>
              <a:spcBef>
                <a:spcPct val="0"/>
              </a:spcBef>
            </a:pPr>
            <a:r>
              <a:rPr lang="en-US" sz="2715">
                <a:solidFill>
                  <a:srgbClr val="12127D"/>
                </a:solidFill>
                <a:ea typeface="Tlab 돋움 미디움"/>
              </a:rPr>
              <a:t>고객감소 예측 모델 생성 </a:t>
            </a:r>
          </a:p>
        </p:txBody>
      </p:sp>
      <p:grpSp>
        <p:nvGrpSpPr>
          <p:cNvPr name="Group 17" id="17"/>
          <p:cNvGrpSpPr/>
          <p:nvPr/>
        </p:nvGrpSpPr>
        <p:grpSpPr>
          <a:xfrm rot="5400000">
            <a:off x="3375331" y="4412520"/>
            <a:ext cx="620984" cy="62098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19" id="19"/>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2505886" y="3493891"/>
            <a:ext cx="2359875" cy="859826"/>
            <a:chOff x="0" y="0"/>
            <a:chExt cx="604062" cy="220091"/>
          </a:xfrm>
        </p:grpSpPr>
        <p:sp>
          <p:nvSpPr>
            <p:cNvPr name="Freeform 21" id="21"/>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지수화</a:t>
              </a:r>
            </a:p>
          </p:txBody>
        </p:sp>
      </p:grpSp>
      <p:grpSp>
        <p:nvGrpSpPr>
          <p:cNvPr name="Group 23" id="23"/>
          <p:cNvGrpSpPr/>
          <p:nvPr/>
        </p:nvGrpSpPr>
        <p:grpSpPr>
          <a:xfrm rot="5400000">
            <a:off x="3375331" y="6010936"/>
            <a:ext cx="620984" cy="6209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25" id="25"/>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0">
            <a:off x="2505886" y="5092307"/>
            <a:ext cx="2359875" cy="859826"/>
            <a:chOff x="0" y="0"/>
            <a:chExt cx="604062" cy="220091"/>
          </a:xfrm>
        </p:grpSpPr>
        <p:sp>
          <p:nvSpPr>
            <p:cNvPr name="Freeform 27" id="27"/>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데이터 분석</a:t>
              </a:r>
            </a:p>
          </p:txBody>
        </p:sp>
      </p:grpSp>
      <p:grpSp>
        <p:nvGrpSpPr>
          <p:cNvPr name="Group 29" id="29"/>
          <p:cNvGrpSpPr/>
          <p:nvPr/>
        </p:nvGrpSpPr>
        <p:grpSpPr>
          <a:xfrm rot="5400000">
            <a:off x="3375331" y="7609352"/>
            <a:ext cx="620984" cy="62098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31" id="31"/>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32" id="32"/>
          <p:cNvGrpSpPr/>
          <p:nvPr/>
        </p:nvGrpSpPr>
        <p:grpSpPr>
          <a:xfrm rot="0">
            <a:off x="2505886" y="6690723"/>
            <a:ext cx="2359875" cy="859826"/>
            <a:chOff x="0" y="0"/>
            <a:chExt cx="604062" cy="220091"/>
          </a:xfrm>
        </p:grpSpPr>
        <p:sp>
          <p:nvSpPr>
            <p:cNvPr name="Freeform 33" id="33"/>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34" id="34"/>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피쳐화</a:t>
              </a:r>
            </a:p>
          </p:txBody>
        </p:sp>
      </p:grpSp>
      <p:grpSp>
        <p:nvGrpSpPr>
          <p:cNvPr name="Group 35" id="35"/>
          <p:cNvGrpSpPr/>
          <p:nvPr/>
        </p:nvGrpSpPr>
        <p:grpSpPr>
          <a:xfrm rot="0">
            <a:off x="2505886" y="8289139"/>
            <a:ext cx="2359875" cy="859826"/>
            <a:chOff x="0" y="0"/>
            <a:chExt cx="604062" cy="220091"/>
          </a:xfrm>
        </p:grpSpPr>
        <p:sp>
          <p:nvSpPr>
            <p:cNvPr name="Freeform 36" id="36"/>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37" id="37"/>
            <p:cNvSpPr txBox="true"/>
            <p:nvPr/>
          </p:nvSpPr>
          <p:spPr>
            <a:xfrm>
              <a:off x="0" y="-57150"/>
              <a:ext cx="812800" cy="869950"/>
            </a:xfrm>
            <a:prstGeom prst="rect">
              <a:avLst/>
            </a:prstGeom>
          </p:spPr>
          <p:txBody>
            <a:bodyPr anchor="ctr" rtlCol="false" tIns="50800" lIns="50800" bIns="50800" rIns="50800"/>
            <a:lstStyle/>
            <a:p>
              <a:pPr algn="ctr">
                <a:lnSpc>
                  <a:spcPts val="3779"/>
                </a:lnSpc>
              </a:pPr>
              <a:r>
                <a:rPr lang="en-US" sz="2699">
                  <a:solidFill>
                    <a:srgbClr val="0D0D50"/>
                  </a:solidFill>
                  <a:ea typeface="Tlab 돋움 미디움 Bold"/>
                </a:rPr>
                <a:t>머신러닝 활용</a:t>
              </a:r>
            </a:p>
          </p:txBody>
        </p:sp>
      </p:grpSp>
      <p:grpSp>
        <p:nvGrpSpPr>
          <p:cNvPr name="Group 38" id="38"/>
          <p:cNvGrpSpPr/>
          <p:nvPr/>
        </p:nvGrpSpPr>
        <p:grpSpPr>
          <a:xfrm rot="5400000">
            <a:off x="8602923" y="2827683"/>
            <a:ext cx="620984" cy="62098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40" id="40"/>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41" id="41"/>
          <p:cNvGrpSpPr/>
          <p:nvPr/>
        </p:nvGrpSpPr>
        <p:grpSpPr>
          <a:xfrm rot="0">
            <a:off x="7733477" y="1909054"/>
            <a:ext cx="2359875" cy="859826"/>
            <a:chOff x="0" y="0"/>
            <a:chExt cx="604062" cy="220091"/>
          </a:xfrm>
        </p:grpSpPr>
        <p:sp>
          <p:nvSpPr>
            <p:cNvPr name="Freeform 42" id="42"/>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43" id="43"/>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감소고객</a:t>
              </a:r>
            </a:p>
          </p:txBody>
        </p:sp>
      </p:grpSp>
      <p:sp>
        <p:nvSpPr>
          <p:cNvPr name="TextBox 44" id="44"/>
          <p:cNvSpPr txBox="true"/>
          <p:nvPr/>
        </p:nvSpPr>
        <p:spPr>
          <a:xfrm rot="0">
            <a:off x="6248469" y="9162544"/>
            <a:ext cx="5329892" cy="948621"/>
          </a:xfrm>
          <a:prstGeom prst="rect">
            <a:avLst/>
          </a:prstGeom>
        </p:spPr>
        <p:txBody>
          <a:bodyPr anchor="t" rtlCol="false" tIns="0" lIns="0" bIns="0" rIns="0">
            <a:spAutoFit/>
          </a:bodyPr>
          <a:lstStyle/>
          <a:p>
            <a:pPr algn="ctr">
              <a:lnSpc>
                <a:spcPts val="3801"/>
              </a:lnSpc>
            </a:pPr>
            <a:r>
              <a:rPr lang="en-US" sz="2715">
                <a:solidFill>
                  <a:srgbClr val="12127D"/>
                </a:solidFill>
                <a:latin typeface="Tlab 돋움 미디움"/>
              </a:rPr>
              <a:t>13개의 피쳐를 활용하여 </a:t>
            </a:r>
          </a:p>
          <a:p>
            <a:pPr algn="ctr">
              <a:lnSpc>
                <a:spcPts val="3801"/>
              </a:lnSpc>
              <a:spcBef>
                <a:spcPct val="0"/>
              </a:spcBef>
            </a:pPr>
            <a:r>
              <a:rPr lang="en-US" sz="2715">
                <a:solidFill>
                  <a:srgbClr val="12127D"/>
                </a:solidFill>
                <a:ea typeface="Tlab 돋움 미디움"/>
              </a:rPr>
              <a:t>변동적음, 변동중간, 변동많음 유형화 </a:t>
            </a:r>
          </a:p>
        </p:txBody>
      </p:sp>
      <p:grpSp>
        <p:nvGrpSpPr>
          <p:cNvPr name="Group 45" id="45"/>
          <p:cNvGrpSpPr/>
          <p:nvPr/>
        </p:nvGrpSpPr>
        <p:grpSpPr>
          <a:xfrm rot="5400000">
            <a:off x="8602923" y="4426099"/>
            <a:ext cx="620984" cy="62098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47" id="47"/>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48" id="48"/>
          <p:cNvGrpSpPr/>
          <p:nvPr/>
        </p:nvGrpSpPr>
        <p:grpSpPr>
          <a:xfrm rot="0">
            <a:off x="7733477" y="3507470"/>
            <a:ext cx="2359875" cy="859826"/>
            <a:chOff x="0" y="0"/>
            <a:chExt cx="604062" cy="220091"/>
          </a:xfrm>
        </p:grpSpPr>
        <p:sp>
          <p:nvSpPr>
            <p:cNvPr name="Freeform 49" id="49"/>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50" id="50"/>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군집화</a:t>
              </a:r>
            </a:p>
          </p:txBody>
        </p:sp>
      </p:grpSp>
      <p:grpSp>
        <p:nvGrpSpPr>
          <p:cNvPr name="Group 51" id="51"/>
          <p:cNvGrpSpPr/>
          <p:nvPr/>
        </p:nvGrpSpPr>
        <p:grpSpPr>
          <a:xfrm rot="5400000">
            <a:off x="8602923" y="6024515"/>
            <a:ext cx="620984" cy="620984"/>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53" id="53"/>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54" id="54"/>
          <p:cNvGrpSpPr/>
          <p:nvPr/>
        </p:nvGrpSpPr>
        <p:grpSpPr>
          <a:xfrm rot="0">
            <a:off x="7733477" y="5105886"/>
            <a:ext cx="2359875" cy="859826"/>
            <a:chOff x="0" y="0"/>
            <a:chExt cx="604062" cy="220091"/>
          </a:xfrm>
        </p:grpSpPr>
        <p:sp>
          <p:nvSpPr>
            <p:cNvPr name="Freeform 55" id="55"/>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56" id="56"/>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군집 분석</a:t>
              </a:r>
            </a:p>
          </p:txBody>
        </p:sp>
      </p:grpSp>
      <p:grpSp>
        <p:nvGrpSpPr>
          <p:cNvPr name="Group 57" id="57"/>
          <p:cNvGrpSpPr/>
          <p:nvPr/>
        </p:nvGrpSpPr>
        <p:grpSpPr>
          <a:xfrm rot="5400000">
            <a:off x="8602923" y="7622931"/>
            <a:ext cx="620984" cy="620984"/>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59" id="59"/>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60" id="60"/>
          <p:cNvGrpSpPr/>
          <p:nvPr/>
        </p:nvGrpSpPr>
        <p:grpSpPr>
          <a:xfrm rot="0">
            <a:off x="7733477" y="6704302"/>
            <a:ext cx="2359875" cy="859826"/>
            <a:chOff x="0" y="0"/>
            <a:chExt cx="604062" cy="220091"/>
          </a:xfrm>
        </p:grpSpPr>
        <p:sp>
          <p:nvSpPr>
            <p:cNvPr name="Freeform 61" id="61"/>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62" id="62"/>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재군집화</a:t>
              </a:r>
            </a:p>
          </p:txBody>
        </p:sp>
      </p:grpSp>
      <p:grpSp>
        <p:nvGrpSpPr>
          <p:cNvPr name="Group 63" id="63"/>
          <p:cNvGrpSpPr/>
          <p:nvPr/>
        </p:nvGrpSpPr>
        <p:grpSpPr>
          <a:xfrm rot="0">
            <a:off x="7733477" y="8302718"/>
            <a:ext cx="2359875" cy="859826"/>
            <a:chOff x="0" y="0"/>
            <a:chExt cx="604062" cy="220091"/>
          </a:xfrm>
        </p:grpSpPr>
        <p:sp>
          <p:nvSpPr>
            <p:cNvPr name="Freeform 64" id="64"/>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65" id="65"/>
            <p:cNvSpPr txBox="true"/>
            <p:nvPr/>
          </p:nvSpPr>
          <p:spPr>
            <a:xfrm>
              <a:off x="0" y="-57150"/>
              <a:ext cx="812800" cy="869950"/>
            </a:xfrm>
            <a:prstGeom prst="rect">
              <a:avLst/>
            </a:prstGeom>
          </p:spPr>
          <p:txBody>
            <a:bodyPr anchor="ctr" rtlCol="false" tIns="50800" lIns="50800" bIns="50800" rIns="50800"/>
            <a:lstStyle/>
            <a:p>
              <a:pPr algn="ctr">
                <a:lnSpc>
                  <a:spcPts val="3779"/>
                </a:lnSpc>
              </a:pPr>
              <a:r>
                <a:rPr lang="en-US" sz="2699">
                  <a:solidFill>
                    <a:srgbClr val="0D0D50"/>
                  </a:solidFill>
                  <a:ea typeface="Tlab 돋움 미디움 Bold"/>
                </a:rPr>
                <a:t>유형화</a:t>
              </a:r>
            </a:p>
          </p:txBody>
        </p:sp>
      </p:grpSp>
      <p:grpSp>
        <p:nvGrpSpPr>
          <p:cNvPr name="Group 66" id="66"/>
          <p:cNvGrpSpPr/>
          <p:nvPr/>
        </p:nvGrpSpPr>
        <p:grpSpPr>
          <a:xfrm rot="5400000">
            <a:off x="14276333" y="2841262"/>
            <a:ext cx="620984" cy="620984"/>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68" id="68"/>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69" id="69"/>
          <p:cNvGrpSpPr/>
          <p:nvPr/>
        </p:nvGrpSpPr>
        <p:grpSpPr>
          <a:xfrm rot="0">
            <a:off x="13406888" y="1922633"/>
            <a:ext cx="2359875" cy="859826"/>
            <a:chOff x="0" y="0"/>
            <a:chExt cx="604062" cy="220091"/>
          </a:xfrm>
        </p:grpSpPr>
        <p:sp>
          <p:nvSpPr>
            <p:cNvPr name="Freeform 70" id="70"/>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71" id="71"/>
            <p:cNvSpPr txBox="true"/>
            <p:nvPr/>
          </p:nvSpPr>
          <p:spPr>
            <a:xfrm>
              <a:off x="0" y="-57150"/>
              <a:ext cx="812800" cy="869950"/>
            </a:xfrm>
            <a:prstGeom prst="rect">
              <a:avLst/>
            </a:prstGeom>
          </p:spPr>
          <p:txBody>
            <a:bodyPr anchor="ctr" rtlCol="false" tIns="50800" lIns="50800" bIns="50800" rIns="50800"/>
            <a:lstStyle/>
            <a:p>
              <a:pPr algn="ctr">
                <a:lnSpc>
                  <a:spcPts val="3779"/>
                </a:lnSpc>
              </a:pPr>
              <a:r>
                <a:rPr lang="en-US" sz="2699">
                  <a:solidFill>
                    <a:srgbClr val="0D0D50"/>
                  </a:solidFill>
                  <a:ea typeface="Tlab 돋움 미디움 Bold"/>
                </a:rPr>
                <a:t>감소유형 군집</a:t>
              </a:r>
            </a:p>
          </p:txBody>
        </p:sp>
      </p:grpSp>
      <p:sp>
        <p:nvSpPr>
          <p:cNvPr name="TextBox 72" id="72"/>
          <p:cNvSpPr txBox="true"/>
          <p:nvPr/>
        </p:nvSpPr>
        <p:spPr>
          <a:xfrm rot="0">
            <a:off x="10971675" y="9201150"/>
            <a:ext cx="7230302" cy="948621"/>
          </a:xfrm>
          <a:prstGeom prst="rect">
            <a:avLst/>
          </a:prstGeom>
        </p:spPr>
        <p:txBody>
          <a:bodyPr anchor="t" rtlCol="false" tIns="0" lIns="0" bIns="0" rIns="0">
            <a:spAutoFit/>
          </a:bodyPr>
          <a:lstStyle/>
          <a:p>
            <a:pPr algn="ctr">
              <a:lnSpc>
                <a:spcPts val="3801"/>
              </a:lnSpc>
            </a:pPr>
            <a:r>
              <a:rPr lang="en-US" sz="2715">
                <a:solidFill>
                  <a:srgbClr val="12127D"/>
                </a:solidFill>
                <a:ea typeface="Tlab 돋움 미디움"/>
              </a:rPr>
              <a:t>유형에 따른 상품 추천 및 상품 전략 후 </a:t>
            </a:r>
          </a:p>
          <a:p>
            <a:pPr algn="ctr">
              <a:lnSpc>
                <a:spcPts val="3801"/>
              </a:lnSpc>
              <a:spcBef>
                <a:spcPct val="0"/>
              </a:spcBef>
            </a:pPr>
            <a:r>
              <a:rPr lang="en-US" sz="2715">
                <a:solidFill>
                  <a:srgbClr val="12127D"/>
                </a:solidFill>
                <a:ea typeface="Tlab 돋움 미디움"/>
              </a:rPr>
              <a:t>보안할 점 설정</a:t>
            </a:r>
          </a:p>
        </p:txBody>
      </p:sp>
      <p:grpSp>
        <p:nvGrpSpPr>
          <p:cNvPr name="Group 73" id="73"/>
          <p:cNvGrpSpPr/>
          <p:nvPr/>
        </p:nvGrpSpPr>
        <p:grpSpPr>
          <a:xfrm rot="5400000">
            <a:off x="14276333" y="4439678"/>
            <a:ext cx="620984" cy="620984"/>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75" id="75"/>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76" id="76"/>
          <p:cNvGrpSpPr/>
          <p:nvPr/>
        </p:nvGrpSpPr>
        <p:grpSpPr>
          <a:xfrm rot="0">
            <a:off x="13406888" y="3521049"/>
            <a:ext cx="2359875" cy="859826"/>
            <a:chOff x="0" y="0"/>
            <a:chExt cx="604062" cy="220091"/>
          </a:xfrm>
        </p:grpSpPr>
        <p:sp>
          <p:nvSpPr>
            <p:cNvPr name="Freeform 77" id="77"/>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78" id="78"/>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유형 분석</a:t>
              </a:r>
            </a:p>
          </p:txBody>
        </p:sp>
      </p:grpSp>
      <p:grpSp>
        <p:nvGrpSpPr>
          <p:cNvPr name="Group 79" id="79"/>
          <p:cNvGrpSpPr/>
          <p:nvPr/>
        </p:nvGrpSpPr>
        <p:grpSpPr>
          <a:xfrm rot="5400000">
            <a:off x="14276333" y="6038094"/>
            <a:ext cx="620984" cy="620984"/>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81" id="81"/>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82" id="82"/>
          <p:cNvGrpSpPr/>
          <p:nvPr/>
        </p:nvGrpSpPr>
        <p:grpSpPr>
          <a:xfrm rot="0">
            <a:off x="13406888" y="5119465"/>
            <a:ext cx="2359875" cy="859826"/>
            <a:chOff x="0" y="0"/>
            <a:chExt cx="604062" cy="220091"/>
          </a:xfrm>
        </p:grpSpPr>
        <p:sp>
          <p:nvSpPr>
            <p:cNvPr name="Freeform 83" id="83"/>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84" id="84"/>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전략 설정</a:t>
              </a:r>
            </a:p>
          </p:txBody>
        </p:sp>
      </p:grpSp>
      <p:grpSp>
        <p:nvGrpSpPr>
          <p:cNvPr name="Group 85" id="85"/>
          <p:cNvGrpSpPr/>
          <p:nvPr/>
        </p:nvGrpSpPr>
        <p:grpSpPr>
          <a:xfrm rot="5400000">
            <a:off x="14276333" y="7636510"/>
            <a:ext cx="620984" cy="620984"/>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2127D"/>
            </a:solidFill>
          </p:spPr>
        </p:sp>
        <p:sp>
          <p:nvSpPr>
            <p:cNvPr name="TextBox 87" id="87"/>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88" id="88"/>
          <p:cNvGrpSpPr/>
          <p:nvPr/>
        </p:nvGrpSpPr>
        <p:grpSpPr>
          <a:xfrm rot="0">
            <a:off x="13406888" y="6717881"/>
            <a:ext cx="2359875" cy="859826"/>
            <a:chOff x="0" y="0"/>
            <a:chExt cx="604062" cy="220091"/>
          </a:xfrm>
        </p:grpSpPr>
        <p:sp>
          <p:nvSpPr>
            <p:cNvPr name="Freeform 89" id="89"/>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90" id="90"/>
            <p:cNvSpPr txBox="true"/>
            <p:nvPr/>
          </p:nvSpPr>
          <p:spPr>
            <a:xfrm>
              <a:off x="0" y="-47625"/>
              <a:ext cx="812800" cy="860425"/>
            </a:xfrm>
            <a:prstGeom prst="rect">
              <a:avLst/>
            </a:prstGeom>
          </p:spPr>
          <p:txBody>
            <a:bodyPr anchor="ctr" rtlCol="false" tIns="50800" lIns="50800" bIns="50800" rIns="50800"/>
            <a:lstStyle/>
            <a:p>
              <a:pPr algn="ctr">
                <a:lnSpc>
                  <a:spcPts val="4059"/>
                </a:lnSpc>
              </a:pPr>
              <a:r>
                <a:rPr lang="en-US" sz="2899">
                  <a:solidFill>
                    <a:srgbClr val="0D0D50"/>
                  </a:solidFill>
                  <a:ea typeface="Tlab 돋움 미디움 Bold"/>
                </a:rPr>
                <a:t>전략 실시</a:t>
              </a:r>
            </a:p>
          </p:txBody>
        </p:sp>
      </p:grpSp>
      <p:grpSp>
        <p:nvGrpSpPr>
          <p:cNvPr name="Group 91" id="91"/>
          <p:cNvGrpSpPr/>
          <p:nvPr/>
        </p:nvGrpSpPr>
        <p:grpSpPr>
          <a:xfrm rot="0">
            <a:off x="13406888" y="8316297"/>
            <a:ext cx="2359875" cy="859826"/>
            <a:chOff x="0" y="0"/>
            <a:chExt cx="604062" cy="220091"/>
          </a:xfrm>
        </p:grpSpPr>
        <p:sp>
          <p:nvSpPr>
            <p:cNvPr name="Freeform 92" id="92"/>
            <p:cNvSpPr/>
            <p:nvPr/>
          </p:nvSpPr>
          <p:spPr>
            <a:xfrm flipH="false" flipV="false" rot="0">
              <a:off x="0" y="0"/>
              <a:ext cx="604062" cy="220091"/>
            </a:xfrm>
            <a:custGeom>
              <a:avLst/>
              <a:gdLst/>
              <a:ahLst/>
              <a:cxnLst/>
              <a:rect r="r" b="b" t="t" l="l"/>
              <a:pathLst>
                <a:path h="220091" w="604062">
                  <a:moveTo>
                    <a:pt x="110046" y="0"/>
                  </a:moveTo>
                  <a:lnTo>
                    <a:pt x="494016" y="0"/>
                  </a:lnTo>
                  <a:cubicBezTo>
                    <a:pt x="554793" y="0"/>
                    <a:pt x="604062" y="49269"/>
                    <a:pt x="604062" y="110046"/>
                  </a:cubicBezTo>
                  <a:lnTo>
                    <a:pt x="604062" y="110046"/>
                  </a:lnTo>
                  <a:cubicBezTo>
                    <a:pt x="604062" y="139232"/>
                    <a:pt x="592468" y="167222"/>
                    <a:pt x="571830" y="187860"/>
                  </a:cubicBezTo>
                  <a:cubicBezTo>
                    <a:pt x="551193" y="208497"/>
                    <a:pt x="523202" y="220091"/>
                    <a:pt x="494016" y="220091"/>
                  </a:cubicBezTo>
                  <a:lnTo>
                    <a:pt x="110046" y="220091"/>
                  </a:lnTo>
                  <a:cubicBezTo>
                    <a:pt x="49269" y="220091"/>
                    <a:pt x="0" y="170822"/>
                    <a:pt x="0" y="110046"/>
                  </a:cubicBezTo>
                  <a:lnTo>
                    <a:pt x="0" y="110046"/>
                  </a:lnTo>
                  <a:cubicBezTo>
                    <a:pt x="0" y="49269"/>
                    <a:pt x="49269" y="0"/>
                    <a:pt x="110046" y="0"/>
                  </a:cubicBezTo>
                  <a:close/>
                </a:path>
              </a:pathLst>
            </a:custGeom>
            <a:solidFill>
              <a:srgbClr val="000000">
                <a:alpha val="0"/>
              </a:srgbClr>
            </a:solidFill>
            <a:ln w="85725">
              <a:solidFill>
                <a:srgbClr val="2B2B76"/>
              </a:solidFill>
            </a:ln>
          </p:spPr>
        </p:sp>
        <p:sp>
          <p:nvSpPr>
            <p:cNvPr name="TextBox 93" id="93"/>
            <p:cNvSpPr txBox="true"/>
            <p:nvPr/>
          </p:nvSpPr>
          <p:spPr>
            <a:xfrm>
              <a:off x="0" y="-57150"/>
              <a:ext cx="812800" cy="869950"/>
            </a:xfrm>
            <a:prstGeom prst="rect">
              <a:avLst/>
            </a:prstGeom>
          </p:spPr>
          <p:txBody>
            <a:bodyPr anchor="ctr" rtlCol="false" tIns="50800" lIns="50800" bIns="50800" rIns="50800"/>
            <a:lstStyle/>
            <a:p>
              <a:pPr algn="ctr">
                <a:lnSpc>
                  <a:spcPts val="3779"/>
                </a:lnSpc>
              </a:pPr>
              <a:r>
                <a:rPr lang="en-US" sz="2699">
                  <a:solidFill>
                    <a:srgbClr val="0D0D50"/>
                  </a:solidFill>
                  <a:ea typeface="Tlab 돋움 미디움 Bold"/>
                </a:rPr>
                <a:t>피드백</a:t>
              </a:r>
            </a:p>
          </p:txBody>
        </p:sp>
      </p:grpSp>
      <p:sp>
        <p:nvSpPr>
          <p:cNvPr name="TextBox 94" id="94"/>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66 </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flipV="true">
            <a:off x="-1385057" y="1976437"/>
            <a:ext cx="6106292"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217574" y="3080035"/>
            <a:ext cx="4506703" cy="1705541"/>
          </a:xfrm>
          <a:custGeom>
            <a:avLst/>
            <a:gdLst/>
            <a:ahLst/>
            <a:cxnLst/>
            <a:rect r="r" b="b" t="t" l="l"/>
            <a:pathLst>
              <a:path h="1705541" w="4506703">
                <a:moveTo>
                  <a:pt x="0" y="0"/>
                </a:moveTo>
                <a:lnTo>
                  <a:pt x="4506703" y="0"/>
                </a:lnTo>
                <a:lnTo>
                  <a:pt x="4506703" y="1705541"/>
                </a:lnTo>
                <a:lnTo>
                  <a:pt x="0" y="1705541"/>
                </a:lnTo>
                <a:lnTo>
                  <a:pt x="0" y="0"/>
                </a:lnTo>
                <a:close/>
              </a:path>
            </a:pathLst>
          </a:custGeom>
          <a:blipFill>
            <a:blip r:embed="rId2"/>
            <a:stretch>
              <a:fillRect l="-3735" t="-19037" r="-2037" b="-17947"/>
            </a:stretch>
          </a:blipFill>
        </p:spPr>
      </p:sp>
      <p:sp>
        <p:nvSpPr>
          <p:cNvPr name="Freeform 10" id="10"/>
          <p:cNvSpPr/>
          <p:nvPr/>
        </p:nvSpPr>
        <p:spPr>
          <a:xfrm flipH="false" flipV="false" rot="0">
            <a:off x="1033867" y="5511647"/>
            <a:ext cx="5007310" cy="1501153"/>
          </a:xfrm>
          <a:custGeom>
            <a:avLst/>
            <a:gdLst/>
            <a:ahLst/>
            <a:cxnLst/>
            <a:rect r="r" b="b" t="t" l="l"/>
            <a:pathLst>
              <a:path h="1501153" w="5007310">
                <a:moveTo>
                  <a:pt x="0" y="0"/>
                </a:moveTo>
                <a:lnTo>
                  <a:pt x="5007310" y="0"/>
                </a:lnTo>
                <a:lnTo>
                  <a:pt x="5007310" y="1501153"/>
                </a:lnTo>
                <a:lnTo>
                  <a:pt x="0" y="1501153"/>
                </a:lnTo>
                <a:lnTo>
                  <a:pt x="0" y="0"/>
                </a:lnTo>
                <a:close/>
              </a:path>
            </a:pathLst>
          </a:custGeom>
          <a:blipFill>
            <a:blip r:embed="rId3"/>
            <a:stretch>
              <a:fillRect l="-1650" t="-18347" r="-2750" b="-23851"/>
            </a:stretch>
          </a:blipFill>
        </p:spPr>
      </p:sp>
      <p:sp>
        <p:nvSpPr>
          <p:cNvPr name="Freeform 11" id="11"/>
          <p:cNvSpPr/>
          <p:nvPr/>
        </p:nvSpPr>
        <p:spPr>
          <a:xfrm flipH="false" flipV="false" rot="0">
            <a:off x="1899326" y="7701928"/>
            <a:ext cx="3276392" cy="2436292"/>
          </a:xfrm>
          <a:custGeom>
            <a:avLst/>
            <a:gdLst/>
            <a:ahLst/>
            <a:cxnLst/>
            <a:rect r="r" b="b" t="t" l="l"/>
            <a:pathLst>
              <a:path h="2436292" w="3276392">
                <a:moveTo>
                  <a:pt x="0" y="0"/>
                </a:moveTo>
                <a:lnTo>
                  <a:pt x="3276392" y="0"/>
                </a:lnTo>
                <a:lnTo>
                  <a:pt x="3276392" y="2436291"/>
                </a:lnTo>
                <a:lnTo>
                  <a:pt x="0" y="2436291"/>
                </a:lnTo>
                <a:lnTo>
                  <a:pt x="0" y="0"/>
                </a:lnTo>
                <a:close/>
              </a:path>
            </a:pathLst>
          </a:custGeom>
          <a:blipFill>
            <a:blip r:embed="rId4"/>
            <a:stretch>
              <a:fillRect l="0" t="0" r="0" b="0"/>
            </a:stretch>
          </a:blipFill>
        </p:spPr>
      </p:sp>
      <p:sp>
        <p:nvSpPr>
          <p:cNvPr name="Freeform 12" id="12"/>
          <p:cNvSpPr/>
          <p:nvPr/>
        </p:nvSpPr>
        <p:spPr>
          <a:xfrm flipH="false" flipV="false" rot="0">
            <a:off x="7838534" y="2191338"/>
            <a:ext cx="3331062" cy="2444816"/>
          </a:xfrm>
          <a:custGeom>
            <a:avLst/>
            <a:gdLst/>
            <a:ahLst/>
            <a:cxnLst/>
            <a:rect r="r" b="b" t="t" l="l"/>
            <a:pathLst>
              <a:path h="2444816" w="3331062">
                <a:moveTo>
                  <a:pt x="0" y="0"/>
                </a:moveTo>
                <a:lnTo>
                  <a:pt x="3331062" y="0"/>
                </a:lnTo>
                <a:lnTo>
                  <a:pt x="3331062" y="2444816"/>
                </a:lnTo>
                <a:lnTo>
                  <a:pt x="0" y="2444816"/>
                </a:lnTo>
                <a:lnTo>
                  <a:pt x="0" y="0"/>
                </a:lnTo>
                <a:close/>
              </a:path>
            </a:pathLst>
          </a:custGeom>
          <a:blipFill>
            <a:blip r:embed="rId5"/>
            <a:stretch>
              <a:fillRect l="0" t="0" r="0" b="0"/>
            </a:stretch>
          </a:blipFill>
        </p:spPr>
      </p:sp>
      <p:sp>
        <p:nvSpPr>
          <p:cNvPr name="Freeform 13" id="13"/>
          <p:cNvSpPr/>
          <p:nvPr/>
        </p:nvSpPr>
        <p:spPr>
          <a:xfrm flipH="false" flipV="false" rot="0">
            <a:off x="7690840" y="5765029"/>
            <a:ext cx="3626451" cy="3719916"/>
          </a:xfrm>
          <a:custGeom>
            <a:avLst/>
            <a:gdLst/>
            <a:ahLst/>
            <a:cxnLst/>
            <a:rect r="r" b="b" t="t" l="l"/>
            <a:pathLst>
              <a:path h="3719916" w="3626451">
                <a:moveTo>
                  <a:pt x="0" y="0"/>
                </a:moveTo>
                <a:lnTo>
                  <a:pt x="3626451" y="0"/>
                </a:lnTo>
                <a:lnTo>
                  <a:pt x="3626451" y="3719917"/>
                </a:lnTo>
                <a:lnTo>
                  <a:pt x="0" y="3719917"/>
                </a:lnTo>
                <a:lnTo>
                  <a:pt x="0" y="0"/>
                </a:lnTo>
                <a:close/>
              </a:path>
            </a:pathLst>
          </a:custGeom>
          <a:blipFill>
            <a:blip r:embed="rId6"/>
            <a:stretch>
              <a:fillRect l="0" t="0" r="0" b="-11150"/>
            </a:stretch>
          </a:blipFill>
        </p:spPr>
      </p:sp>
      <p:sp>
        <p:nvSpPr>
          <p:cNvPr name="Freeform 14" id="14"/>
          <p:cNvSpPr/>
          <p:nvPr/>
        </p:nvSpPr>
        <p:spPr>
          <a:xfrm flipH="false" flipV="false" rot="0">
            <a:off x="12966953" y="2999390"/>
            <a:ext cx="3868067" cy="6485556"/>
          </a:xfrm>
          <a:custGeom>
            <a:avLst/>
            <a:gdLst/>
            <a:ahLst/>
            <a:cxnLst/>
            <a:rect r="r" b="b" t="t" l="l"/>
            <a:pathLst>
              <a:path h="6485556" w="3868067">
                <a:moveTo>
                  <a:pt x="0" y="0"/>
                </a:moveTo>
                <a:lnTo>
                  <a:pt x="3868067" y="0"/>
                </a:lnTo>
                <a:lnTo>
                  <a:pt x="3868067" y="6485556"/>
                </a:lnTo>
                <a:lnTo>
                  <a:pt x="0" y="6485556"/>
                </a:lnTo>
                <a:lnTo>
                  <a:pt x="0" y="0"/>
                </a:lnTo>
                <a:close/>
              </a:path>
            </a:pathLst>
          </a:custGeom>
          <a:blipFill>
            <a:blip r:embed="rId7"/>
            <a:stretch>
              <a:fillRect l="0" t="0" r="0" b="0"/>
            </a:stretch>
          </a:blipFill>
        </p:spPr>
      </p:sp>
      <p:sp>
        <p:nvSpPr>
          <p:cNvPr name="TextBox 15" id="15"/>
          <p:cNvSpPr txBox="true"/>
          <p:nvPr/>
        </p:nvSpPr>
        <p:spPr>
          <a:xfrm rot="0">
            <a:off x="1212406" y="895350"/>
            <a:ext cx="3487043" cy="1009650"/>
          </a:xfrm>
          <a:prstGeom prst="rect">
            <a:avLst/>
          </a:prstGeom>
        </p:spPr>
        <p:txBody>
          <a:bodyPr anchor="t" rtlCol="false" tIns="0" lIns="0" bIns="0" rIns="0">
            <a:spAutoFit/>
          </a:bodyPr>
          <a:lstStyle/>
          <a:p>
            <a:pPr marL="0" indent="0" lvl="0">
              <a:lnSpc>
                <a:spcPts val="7920"/>
              </a:lnSpc>
              <a:spcBef>
                <a:spcPct val="0"/>
              </a:spcBef>
            </a:pPr>
            <a:r>
              <a:rPr lang="en-US" sz="6600">
                <a:solidFill>
                  <a:srgbClr val="FFFFFF"/>
                </a:solidFill>
                <a:ea typeface="TDTD평고딕"/>
              </a:rPr>
              <a:t>사용기술</a:t>
            </a:r>
          </a:p>
        </p:txBody>
      </p:sp>
      <p:sp>
        <p:nvSpPr>
          <p:cNvPr name="TextBox 16" id="16"/>
          <p:cNvSpPr txBox="true"/>
          <p:nvPr/>
        </p:nvSpPr>
        <p:spPr>
          <a:xfrm rot="0">
            <a:off x="1599750" y="2485040"/>
            <a:ext cx="3742351"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데이터베이스, 활용언어</a:t>
            </a:r>
          </a:p>
        </p:txBody>
      </p:sp>
      <p:sp>
        <p:nvSpPr>
          <p:cNvPr name="TextBox 17" id="17"/>
          <p:cNvSpPr txBox="true"/>
          <p:nvPr/>
        </p:nvSpPr>
        <p:spPr>
          <a:xfrm rot="0">
            <a:off x="1899326" y="4921097"/>
            <a:ext cx="3276392"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데이터 분석 및 처리</a:t>
            </a:r>
          </a:p>
        </p:txBody>
      </p:sp>
      <p:sp>
        <p:nvSpPr>
          <p:cNvPr name="TextBox 18" id="18"/>
          <p:cNvSpPr txBox="true"/>
          <p:nvPr/>
        </p:nvSpPr>
        <p:spPr>
          <a:xfrm rot="0">
            <a:off x="2909326" y="7146150"/>
            <a:ext cx="1123199"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시각화</a:t>
            </a:r>
          </a:p>
        </p:txBody>
      </p:sp>
      <p:sp>
        <p:nvSpPr>
          <p:cNvPr name="TextBox 19" id="19"/>
          <p:cNvSpPr txBox="true"/>
          <p:nvPr/>
        </p:nvSpPr>
        <p:spPr>
          <a:xfrm rot="0">
            <a:off x="7632890" y="1676988"/>
            <a:ext cx="374235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개발환경</a:t>
            </a:r>
          </a:p>
        </p:txBody>
      </p:sp>
      <p:sp>
        <p:nvSpPr>
          <p:cNvPr name="TextBox 20" id="20"/>
          <p:cNvSpPr txBox="true"/>
          <p:nvPr/>
        </p:nvSpPr>
        <p:spPr>
          <a:xfrm rot="0">
            <a:off x="8369522" y="5250679"/>
            <a:ext cx="2269086"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머신러닝 활용</a:t>
            </a:r>
          </a:p>
        </p:txBody>
      </p:sp>
      <p:sp>
        <p:nvSpPr>
          <p:cNvPr name="TextBox 21" id="21"/>
          <p:cNvSpPr txBox="true"/>
          <p:nvPr/>
        </p:nvSpPr>
        <p:spPr>
          <a:xfrm rot="0">
            <a:off x="13029811" y="2407059"/>
            <a:ext cx="374235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ea typeface="Tlab 돋움 미디움"/>
              </a:rPr>
              <a:t>공유, 추천, 통계</a:t>
            </a:r>
          </a:p>
        </p:txBody>
      </p:sp>
      <p:sp>
        <p:nvSpPr>
          <p:cNvPr name="TextBox 22" id="22"/>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67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27847" y="2347912"/>
            <a:ext cx="4574479" cy="0"/>
          </a:xfrm>
          <a:prstGeom prst="line">
            <a:avLst/>
          </a:prstGeom>
          <a:ln cap="flat" w="28575">
            <a:solidFill>
              <a:srgbClr val="12127D"/>
            </a:solidFill>
            <a:prstDash val="solid"/>
            <a:headEnd type="none" len="sm" w="sm"/>
            <a:tailEnd type="none" len="sm" w="sm"/>
          </a:ln>
        </p:spPr>
      </p:sp>
      <p:sp>
        <p:nvSpPr>
          <p:cNvPr name="TextBox 3" id="3"/>
          <p:cNvSpPr txBox="true"/>
          <p:nvPr/>
        </p:nvSpPr>
        <p:spPr>
          <a:xfrm rot="0">
            <a:off x="837344" y="1333500"/>
            <a:ext cx="2823469" cy="1000125"/>
          </a:xfrm>
          <a:prstGeom prst="rect">
            <a:avLst/>
          </a:prstGeom>
        </p:spPr>
        <p:txBody>
          <a:bodyPr anchor="t" rtlCol="false" tIns="0" lIns="0" bIns="0" rIns="0">
            <a:spAutoFit/>
          </a:bodyPr>
          <a:lstStyle/>
          <a:p>
            <a:pPr marL="0" indent="0" lvl="0">
              <a:lnSpc>
                <a:spcPts val="7800"/>
              </a:lnSpc>
              <a:spcBef>
                <a:spcPct val="0"/>
              </a:spcBef>
            </a:pPr>
            <a:r>
              <a:rPr lang="en-US" sz="6500">
                <a:solidFill>
                  <a:srgbClr val="12127D"/>
                </a:solidFill>
                <a:ea typeface="TDTD평고딕"/>
              </a:rPr>
              <a:t>느낀점</a:t>
            </a:r>
          </a:p>
        </p:txBody>
      </p:sp>
      <p:grpSp>
        <p:nvGrpSpPr>
          <p:cNvPr name="Group 4" id="4"/>
          <p:cNvGrpSpPr/>
          <p:nvPr/>
        </p:nvGrpSpPr>
        <p:grpSpPr>
          <a:xfrm rot="0">
            <a:off x="770669" y="3136997"/>
            <a:ext cx="4667967" cy="2006503"/>
            <a:chOff x="0" y="0"/>
            <a:chExt cx="6223955" cy="2675337"/>
          </a:xfrm>
        </p:grpSpPr>
        <p:grpSp>
          <p:nvGrpSpPr>
            <p:cNvPr name="Group 5" id="5"/>
            <p:cNvGrpSpPr>
              <a:grpSpLocks noChangeAspect="true"/>
            </p:cNvGrpSpPr>
            <p:nvPr/>
          </p:nvGrpSpPr>
          <p:grpSpPr>
            <a:xfrm rot="0">
              <a:off x="0" y="0"/>
              <a:ext cx="2675348" cy="2675337"/>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7" id="7"/>
            <p:cNvSpPr txBox="true"/>
            <p:nvPr/>
          </p:nvSpPr>
          <p:spPr>
            <a:xfrm rot="0">
              <a:off x="706397" y="1596422"/>
              <a:ext cx="5517559" cy="622102"/>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김동완</a:t>
              </a:r>
            </a:p>
          </p:txBody>
        </p:sp>
      </p:grpSp>
      <p:sp>
        <p:nvSpPr>
          <p:cNvPr name="TextBox 8" id="8"/>
          <p:cNvSpPr txBox="true"/>
          <p:nvPr/>
        </p:nvSpPr>
        <p:spPr>
          <a:xfrm rot="0">
            <a:off x="4531859" y="2974294"/>
            <a:ext cx="13168115" cy="31813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2127D"/>
                </a:solidFill>
                <a:ea typeface="Tlab 돋움 미디움"/>
              </a:rPr>
              <a:t>기업이 고객에 구매패턴을 조사하는 방법에 대해서 알았고 피쳐 전처리, 피쳐 분석, 머신러닝 활용, 군집화 활용에 실무적인 요소를 배웠습니다. 부족하다고 느낀점은 사람간의 관계, 마케팅 도메인 지식, 피쳐 분석의 디테일적인 부분, 파이썬 실력의 부족입니다. 이를 극복하기 위해서 인터넷 코딩테스트 사이트 활용하여 파이썬 공부, caggle의 예제 활용하여 분석공부, 인터넷, chatgpt 활용 마케팅 공부, 많은 사람 간의 협업 입니다. </a:t>
            </a:r>
          </a:p>
        </p:txBody>
      </p:sp>
      <p:sp>
        <p:nvSpPr>
          <p:cNvPr name="TextBox 9" id="9"/>
          <p:cNvSpPr txBox="true"/>
          <p:nvPr/>
        </p:nvSpPr>
        <p:spPr>
          <a:xfrm rot="0">
            <a:off x="770669" y="6793819"/>
            <a:ext cx="13168115" cy="21145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2127D"/>
                </a:solidFill>
                <a:ea typeface="Tlab 돋움 미디움"/>
              </a:rPr>
              <a:t>실제 데이터로 프로젝트를 진행하면서 많은 데이터양으로 감소고객을 정의하고 관련 도메인을 검색하고 데이터 전처리, 피처개발, 군집화,머신러닝 등을 하면서 데이터분석이 어렵다는 걸 많이 느꼈지만 포기하지 않고 여러가지 시도해보면서 많이 배웠고 처음이라 그런지 아쉬움이 많이 남습니다. 다음번에는 더 잘 할 수 있을 것 같습니다.</a:t>
            </a:r>
          </a:p>
        </p:txBody>
      </p:sp>
      <p:grpSp>
        <p:nvGrpSpPr>
          <p:cNvPr name="Group 10" id="10"/>
          <p:cNvGrpSpPr/>
          <p:nvPr/>
        </p:nvGrpSpPr>
        <p:grpSpPr>
          <a:xfrm rot="0">
            <a:off x="14223677" y="6503306"/>
            <a:ext cx="4667967" cy="2006503"/>
            <a:chOff x="0" y="0"/>
            <a:chExt cx="6223955" cy="2675337"/>
          </a:xfrm>
        </p:grpSpPr>
        <p:grpSp>
          <p:nvGrpSpPr>
            <p:cNvPr name="Group 11" id="11"/>
            <p:cNvGrpSpPr>
              <a:grpSpLocks noChangeAspect="true"/>
            </p:cNvGrpSpPr>
            <p:nvPr/>
          </p:nvGrpSpPr>
          <p:grpSpPr>
            <a:xfrm rot="0">
              <a:off x="0" y="0"/>
              <a:ext cx="2675348" cy="2675337"/>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13" id="13"/>
            <p:cNvSpPr txBox="true"/>
            <p:nvPr/>
          </p:nvSpPr>
          <p:spPr>
            <a:xfrm rot="0">
              <a:off x="706397" y="1596323"/>
              <a:ext cx="5517559" cy="622300"/>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김성호</a:t>
              </a:r>
            </a:p>
          </p:txBody>
        </p:sp>
      </p:grpSp>
      <p:sp>
        <p:nvSpPr>
          <p:cNvPr name="TextBox 14" id="14"/>
          <p:cNvSpPr txBox="true"/>
          <p:nvPr/>
        </p:nvSpPr>
        <p:spPr>
          <a:xfrm rot="0">
            <a:off x="456221" y="5266645"/>
            <a:ext cx="3585716" cy="339724"/>
          </a:xfrm>
          <a:prstGeom prst="rect">
            <a:avLst/>
          </a:prstGeom>
        </p:spPr>
        <p:txBody>
          <a:bodyPr anchor="t" rtlCol="false" tIns="0" lIns="0" bIns="0" rIns="0">
            <a:spAutoFit/>
          </a:bodyPr>
          <a:lstStyle/>
          <a:p>
            <a:pPr algn="ctr">
              <a:lnSpc>
                <a:spcPts val="2800"/>
              </a:lnSpc>
              <a:spcBef>
                <a:spcPct val="0"/>
              </a:spcBef>
            </a:pPr>
            <a:r>
              <a:rPr lang="en-US" sz="2000">
                <a:solidFill>
                  <a:srgbClr val="5D5DA2"/>
                </a:solidFill>
                <a:latin typeface="Tlab 돋움 미디움"/>
              </a:rPr>
              <a:t>https://github.com/kimdwan</a:t>
            </a:r>
          </a:p>
        </p:txBody>
      </p:sp>
      <p:sp>
        <p:nvSpPr>
          <p:cNvPr name="TextBox 15" id="15"/>
          <p:cNvSpPr txBox="true"/>
          <p:nvPr/>
        </p:nvSpPr>
        <p:spPr>
          <a:xfrm rot="0">
            <a:off x="14550701" y="8568644"/>
            <a:ext cx="3287762" cy="339724"/>
          </a:xfrm>
          <a:prstGeom prst="rect">
            <a:avLst/>
          </a:prstGeom>
        </p:spPr>
        <p:txBody>
          <a:bodyPr anchor="t" rtlCol="false" tIns="0" lIns="0" bIns="0" rIns="0">
            <a:spAutoFit/>
          </a:bodyPr>
          <a:lstStyle/>
          <a:p>
            <a:pPr algn="ctr">
              <a:lnSpc>
                <a:spcPts val="2800"/>
              </a:lnSpc>
              <a:spcBef>
                <a:spcPct val="0"/>
              </a:spcBef>
            </a:pPr>
            <a:r>
              <a:rPr lang="en-US" sz="2000">
                <a:solidFill>
                  <a:srgbClr val="5D5DA2"/>
                </a:solidFill>
                <a:latin typeface="Tlab 돋움 미디움"/>
              </a:rPr>
              <a:t>https://github.com/RTYYY</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68</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585" y="496824"/>
            <a:ext cx="16929305" cy="2254810"/>
            <a:chOff x="0" y="0"/>
            <a:chExt cx="22572407" cy="3006414"/>
          </a:xfrm>
        </p:grpSpPr>
        <p:grpSp>
          <p:nvGrpSpPr>
            <p:cNvPr name="Group 3" id="3"/>
            <p:cNvGrpSpPr>
              <a:grpSpLocks noChangeAspect="true"/>
            </p:cNvGrpSpPr>
            <p:nvPr/>
          </p:nvGrpSpPr>
          <p:grpSpPr>
            <a:xfrm rot="0">
              <a:off x="0" y="0"/>
              <a:ext cx="2675348" cy="267533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5" id="5"/>
            <p:cNvSpPr txBox="true"/>
            <p:nvPr/>
          </p:nvSpPr>
          <p:spPr>
            <a:xfrm rot="0">
              <a:off x="706397" y="1596323"/>
              <a:ext cx="5517559" cy="622300"/>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한나영</a:t>
              </a:r>
            </a:p>
          </p:txBody>
        </p:sp>
        <p:sp>
          <p:nvSpPr>
            <p:cNvPr name="TextBox 6" id="6"/>
            <p:cNvSpPr txBox="true"/>
            <p:nvPr/>
          </p:nvSpPr>
          <p:spPr>
            <a:xfrm rot="0">
              <a:off x="5014920" y="206064"/>
              <a:ext cx="17557487" cy="28003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2127D"/>
                  </a:solidFill>
                  <a:ea typeface="Tlab 돋움 미디움"/>
                </a:rPr>
                <a:t>이번 프로젝트를 통해 데이터 수집, 전처리, 분석, 시각화 등 다양한 작업, 문제 해결 능력을 향상시킬 수 있었습니다. 앞으로 실제 상황에서 머신러닝을 적용해 문제를 해결하는 데에도 도움이 될 것 같습니다. 이 경험은 저에게 소중한 성장의 기회가 되었던 것 같습니다.</a:t>
              </a:r>
            </a:p>
          </p:txBody>
        </p:sp>
      </p:grpSp>
      <p:grpSp>
        <p:nvGrpSpPr>
          <p:cNvPr name="Group 7" id="7"/>
          <p:cNvGrpSpPr/>
          <p:nvPr/>
        </p:nvGrpSpPr>
        <p:grpSpPr>
          <a:xfrm rot="0">
            <a:off x="715585" y="3438525"/>
            <a:ext cx="18426198" cy="2590800"/>
            <a:chOff x="0" y="0"/>
            <a:chExt cx="24568264" cy="3454400"/>
          </a:xfrm>
        </p:grpSpPr>
        <p:sp>
          <p:nvSpPr>
            <p:cNvPr name="TextBox 8" id="8"/>
            <p:cNvSpPr txBox="true"/>
            <p:nvPr/>
          </p:nvSpPr>
          <p:spPr>
            <a:xfrm rot="0">
              <a:off x="0" y="-57150"/>
              <a:ext cx="17557487" cy="35115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2127D"/>
                  </a:solidFill>
                  <a:ea typeface="Tlab 돋움 미디움"/>
                </a:rPr>
                <a:t>프로젝트를 진행하면서 주어진 데이터의 특성을 이해하고, 데이터 전처리 및 피처 엔지니어링을 수행하며 데이터의 의미를 해석하고 적절한 피처를 생성하는 방법을 찾을 수 있었습니다. 또한, 다양한 머신러닝 알고리즘을 실험하고 모델을 튜닝하는 과정에서 많은 시행착오를 겪었지만, 이를 통해 머신러닝의 원리와 알고리즘에 대한 이해도를 크게 향상 시킬 수 있었습니다.</a:t>
              </a:r>
            </a:p>
          </p:txBody>
        </p:sp>
        <p:grpSp>
          <p:nvGrpSpPr>
            <p:cNvPr name="Group 9" id="9"/>
            <p:cNvGrpSpPr>
              <a:grpSpLocks noChangeAspect="true"/>
            </p:cNvGrpSpPr>
            <p:nvPr/>
          </p:nvGrpSpPr>
          <p:grpSpPr>
            <a:xfrm rot="0">
              <a:off x="18344308" y="0"/>
              <a:ext cx="2675348" cy="267533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11" id="11"/>
            <p:cNvSpPr txBox="true"/>
            <p:nvPr/>
          </p:nvSpPr>
          <p:spPr>
            <a:xfrm rot="0">
              <a:off x="19050705" y="1596323"/>
              <a:ext cx="5517559" cy="622300"/>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손아</a:t>
              </a:r>
            </a:p>
          </p:txBody>
        </p:sp>
      </p:grpSp>
      <p:grpSp>
        <p:nvGrpSpPr>
          <p:cNvPr name="Group 12" id="12"/>
          <p:cNvGrpSpPr/>
          <p:nvPr/>
        </p:nvGrpSpPr>
        <p:grpSpPr>
          <a:xfrm rot="0">
            <a:off x="715585" y="6601915"/>
            <a:ext cx="16929305" cy="3321610"/>
            <a:chOff x="0" y="0"/>
            <a:chExt cx="22572407" cy="4428814"/>
          </a:xfrm>
        </p:grpSpPr>
        <p:grpSp>
          <p:nvGrpSpPr>
            <p:cNvPr name="Group 13" id="13"/>
            <p:cNvGrpSpPr>
              <a:grpSpLocks noChangeAspect="true"/>
            </p:cNvGrpSpPr>
            <p:nvPr/>
          </p:nvGrpSpPr>
          <p:grpSpPr>
            <a:xfrm rot="0">
              <a:off x="0" y="0"/>
              <a:ext cx="2675348" cy="267533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15" id="15"/>
            <p:cNvSpPr txBox="true"/>
            <p:nvPr/>
          </p:nvSpPr>
          <p:spPr>
            <a:xfrm rot="0">
              <a:off x="706397" y="1596323"/>
              <a:ext cx="5517559" cy="622300"/>
            </a:xfrm>
            <a:prstGeom prst="rect">
              <a:avLst/>
            </a:prstGeom>
          </p:spPr>
          <p:txBody>
            <a:bodyPr anchor="t" rtlCol="false" tIns="0" lIns="0" bIns="0" rIns="0">
              <a:spAutoFit/>
            </a:bodyPr>
            <a:lstStyle/>
            <a:p>
              <a:pPr algn="ctr" marL="0" indent="0" lvl="0">
                <a:lnSpc>
                  <a:spcPts val="3680"/>
                </a:lnSpc>
                <a:spcBef>
                  <a:spcPct val="0"/>
                </a:spcBef>
              </a:pPr>
              <a:r>
                <a:rPr lang="en-US" sz="3067">
                  <a:solidFill>
                    <a:srgbClr val="41A4FF"/>
                  </a:solidFill>
                  <a:ea typeface="TDTD평고딕"/>
                </a:rPr>
                <a:t>윤예은</a:t>
              </a:r>
            </a:p>
          </p:txBody>
        </p:sp>
        <p:sp>
          <p:nvSpPr>
            <p:cNvPr name="TextBox 16" id="16"/>
            <p:cNvSpPr txBox="true"/>
            <p:nvPr/>
          </p:nvSpPr>
          <p:spPr>
            <a:xfrm rot="0">
              <a:off x="5014920" y="206064"/>
              <a:ext cx="17557487" cy="42227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2127D"/>
                  </a:solidFill>
                  <a:ea typeface="Tlab 돋움 미디움"/>
                </a:rPr>
                <a:t>강의 시간에 배운 것들을 실제 기업의 데이터에 활용하면서, 데이터의 특성을 파악 후 전처리, 분석 등 공부한 것들을 실질적으로 사용하는 법을 배울 수 있었습니다. 특히, 오라클을 활용해 필요한 데이터를 수집하고 이를 파이썬에 불러와 시각화하는 데에 흥미를 느꼈고, 이에 대한 능력을 향상시킬 수 있었습니다. 다만, 머신러닝에 대한 이해가 부족하다고 느꼈고 이 부분에 대해서는 좀 더 깊은 학습이 필요하다 생각합니다. </a:t>
              </a:r>
            </a:p>
          </p:txBody>
        </p:sp>
      </p:grpSp>
      <p:sp>
        <p:nvSpPr>
          <p:cNvPr name="TextBox 17" id="17"/>
          <p:cNvSpPr txBox="true"/>
          <p:nvPr/>
        </p:nvSpPr>
        <p:spPr>
          <a:xfrm rot="0">
            <a:off x="715585" y="2411910"/>
            <a:ext cx="3242072" cy="339724"/>
          </a:xfrm>
          <a:prstGeom prst="rect">
            <a:avLst/>
          </a:prstGeom>
        </p:spPr>
        <p:txBody>
          <a:bodyPr anchor="t" rtlCol="false" tIns="0" lIns="0" bIns="0" rIns="0">
            <a:spAutoFit/>
          </a:bodyPr>
          <a:lstStyle/>
          <a:p>
            <a:pPr algn="ctr">
              <a:lnSpc>
                <a:spcPts val="2800"/>
              </a:lnSpc>
              <a:spcBef>
                <a:spcPct val="0"/>
              </a:spcBef>
            </a:pPr>
            <a:r>
              <a:rPr lang="en-US" sz="2000">
                <a:solidFill>
                  <a:srgbClr val="5D5DA2"/>
                </a:solidFill>
                <a:latin typeface="Tlab 돋움 미디움"/>
              </a:rPr>
              <a:t>https://github.com/hny00</a:t>
            </a:r>
          </a:p>
        </p:txBody>
      </p:sp>
      <p:sp>
        <p:nvSpPr>
          <p:cNvPr name="TextBox 18" id="18"/>
          <p:cNvSpPr txBox="true"/>
          <p:nvPr/>
        </p:nvSpPr>
        <p:spPr>
          <a:xfrm rot="0">
            <a:off x="14130926" y="5266645"/>
            <a:ext cx="3686026" cy="339724"/>
          </a:xfrm>
          <a:prstGeom prst="rect">
            <a:avLst/>
          </a:prstGeom>
        </p:spPr>
        <p:txBody>
          <a:bodyPr anchor="t" rtlCol="false" tIns="0" lIns="0" bIns="0" rIns="0">
            <a:spAutoFit/>
          </a:bodyPr>
          <a:lstStyle/>
          <a:p>
            <a:pPr algn="ctr">
              <a:lnSpc>
                <a:spcPts val="2800"/>
              </a:lnSpc>
              <a:spcBef>
                <a:spcPct val="0"/>
              </a:spcBef>
            </a:pPr>
            <a:r>
              <a:rPr lang="en-US" sz="2000">
                <a:solidFill>
                  <a:srgbClr val="5D5DA2"/>
                </a:solidFill>
                <a:latin typeface="Tlab 돋움 미디움"/>
              </a:rPr>
              <a:t>https://github.com/soooonah</a:t>
            </a:r>
          </a:p>
        </p:txBody>
      </p:sp>
      <p:sp>
        <p:nvSpPr>
          <p:cNvPr name="TextBox 19" id="19"/>
          <p:cNvSpPr txBox="true"/>
          <p:nvPr/>
        </p:nvSpPr>
        <p:spPr>
          <a:xfrm rot="0">
            <a:off x="712832" y="8593837"/>
            <a:ext cx="3379143" cy="339724"/>
          </a:xfrm>
          <a:prstGeom prst="rect">
            <a:avLst/>
          </a:prstGeom>
        </p:spPr>
        <p:txBody>
          <a:bodyPr anchor="t" rtlCol="false" tIns="0" lIns="0" bIns="0" rIns="0">
            <a:spAutoFit/>
          </a:bodyPr>
          <a:lstStyle/>
          <a:p>
            <a:pPr algn="ctr">
              <a:lnSpc>
                <a:spcPts val="2800"/>
              </a:lnSpc>
              <a:spcBef>
                <a:spcPct val="0"/>
              </a:spcBef>
            </a:pPr>
            <a:r>
              <a:rPr lang="en-US" sz="2000">
                <a:solidFill>
                  <a:srgbClr val="5D5DA2"/>
                </a:solidFill>
                <a:latin typeface="Tlab 돋움 미디움"/>
              </a:rPr>
              <a:t>https://github.com/yenny2</a:t>
            </a:r>
          </a:p>
        </p:txBody>
      </p:sp>
      <p:sp>
        <p:nvSpPr>
          <p:cNvPr name="TextBox 20" id="20"/>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0D0D50"/>
                </a:solidFill>
                <a:latin typeface="Tlab 돋움 미디움"/>
              </a:rPr>
              <a:t>69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1728676"/>
            <a:ext cx="8643151"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2431887" y="3019751"/>
            <a:ext cx="4706981" cy="5625724"/>
          </a:xfrm>
          <a:custGeom>
            <a:avLst/>
            <a:gdLst/>
            <a:ahLst/>
            <a:cxnLst/>
            <a:rect r="r" b="b" t="t" l="l"/>
            <a:pathLst>
              <a:path h="5625724" w="4706981">
                <a:moveTo>
                  <a:pt x="0" y="0"/>
                </a:moveTo>
                <a:lnTo>
                  <a:pt x="4706981" y="0"/>
                </a:lnTo>
                <a:lnTo>
                  <a:pt x="4706981" y="5625724"/>
                </a:lnTo>
                <a:lnTo>
                  <a:pt x="0" y="5625724"/>
                </a:lnTo>
                <a:lnTo>
                  <a:pt x="0" y="0"/>
                </a:lnTo>
                <a:close/>
              </a:path>
            </a:pathLst>
          </a:custGeom>
          <a:blipFill>
            <a:blip r:embed="rId2"/>
            <a:stretch>
              <a:fillRect l="0" t="0" r="0" b="0"/>
            </a:stretch>
          </a:blipFill>
        </p:spPr>
      </p:sp>
      <p:sp>
        <p:nvSpPr>
          <p:cNvPr name="Freeform 10" id="10"/>
          <p:cNvSpPr/>
          <p:nvPr/>
        </p:nvSpPr>
        <p:spPr>
          <a:xfrm flipH="false" flipV="false" rot="0">
            <a:off x="10034957" y="3066012"/>
            <a:ext cx="6283413" cy="5579462"/>
          </a:xfrm>
          <a:custGeom>
            <a:avLst/>
            <a:gdLst/>
            <a:ahLst/>
            <a:cxnLst/>
            <a:rect r="r" b="b" t="t" l="l"/>
            <a:pathLst>
              <a:path h="5579462" w="6283413">
                <a:moveTo>
                  <a:pt x="0" y="0"/>
                </a:moveTo>
                <a:lnTo>
                  <a:pt x="6283414" y="0"/>
                </a:lnTo>
                <a:lnTo>
                  <a:pt x="6283414" y="5579463"/>
                </a:lnTo>
                <a:lnTo>
                  <a:pt x="0" y="5579463"/>
                </a:lnTo>
                <a:lnTo>
                  <a:pt x="0" y="0"/>
                </a:lnTo>
                <a:close/>
              </a:path>
            </a:pathLst>
          </a:custGeom>
          <a:blipFill>
            <a:blip r:embed="rId3"/>
            <a:stretch>
              <a:fillRect l="0" t="0" r="0" b="0"/>
            </a:stretch>
          </a:blipFill>
        </p:spPr>
      </p:sp>
      <p:sp>
        <p:nvSpPr>
          <p:cNvPr name="TextBox 11" id="11"/>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FFFFFF"/>
                </a:solidFill>
                <a:ea typeface="TDTD평고딕"/>
              </a:rPr>
              <a:t>선정배경</a:t>
            </a:r>
          </a:p>
        </p:txBody>
      </p:sp>
      <p:sp>
        <p:nvSpPr>
          <p:cNvPr name="TextBox 12" id="12"/>
          <p:cNvSpPr txBox="true"/>
          <p:nvPr/>
        </p:nvSpPr>
        <p:spPr>
          <a:xfrm rot="0">
            <a:off x="1647623" y="1880857"/>
            <a:ext cx="12455289"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세계적인 기업에 고객맞춤형 서비스를 제공하기 위한 노력</a:t>
            </a:r>
          </a:p>
        </p:txBody>
      </p:sp>
      <p:sp>
        <p:nvSpPr>
          <p:cNvPr name="TextBox 13" id="13"/>
          <p:cNvSpPr txBox="true"/>
          <p:nvPr/>
        </p:nvSpPr>
        <p:spPr>
          <a:xfrm rot="0">
            <a:off x="4852053" y="1019063"/>
            <a:ext cx="2549358"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FFFFFF"/>
                </a:solidFill>
                <a:ea typeface="TDTD평고딕"/>
              </a:rPr>
              <a:t>외부분석</a:t>
            </a:r>
          </a:p>
        </p:txBody>
      </p:sp>
      <p:sp>
        <p:nvSpPr>
          <p:cNvPr name="TextBox 14" id="14"/>
          <p:cNvSpPr txBox="true"/>
          <p:nvPr/>
        </p:nvSpPr>
        <p:spPr>
          <a:xfrm rot="0">
            <a:off x="2247655" y="8972569"/>
            <a:ext cx="5087081"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아마존 - 고객 맞춤형 상품 추천</a:t>
            </a:r>
          </a:p>
        </p:txBody>
      </p:sp>
      <p:sp>
        <p:nvSpPr>
          <p:cNvPr name="TextBox 15" id="15"/>
          <p:cNvSpPr txBox="true"/>
          <p:nvPr/>
        </p:nvSpPr>
        <p:spPr>
          <a:xfrm rot="0">
            <a:off x="10491767" y="8972569"/>
            <a:ext cx="5369794" cy="514313"/>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넷플릭스 - 고객 맞춤형 영상 추천</a:t>
            </a:r>
          </a:p>
        </p:txBody>
      </p:sp>
      <p:sp>
        <p:nvSpPr>
          <p:cNvPr name="TextBox 16" id="16"/>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7</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sp>
        <p:nvSpPr>
          <p:cNvPr name="Freeform 2" id="2"/>
          <p:cNvSpPr/>
          <p:nvPr/>
        </p:nvSpPr>
        <p:spPr>
          <a:xfrm flipH="false" flipV="false" rot="0">
            <a:off x="7812722" y="-167557"/>
            <a:ext cx="11128251" cy="10622114"/>
          </a:xfrm>
          <a:custGeom>
            <a:avLst/>
            <a:gdLst/>
            <a:ahLst/>
            <a:cxnLst/>
            <a:rect r="r" b="b" t="t" l="l"/>
            <a:pathLst>
              <a:path h="10622114" w="11128251">
                <a:moveTo>
                  <a:pt x="0" y="0"/>
                </a:moveTo>
                <a:lnTo>
                  <a:pt x="11128251" y="0"/>
                </a:lnTo>
                <a:lnTo>
                  <a:pt x="11128251" y="10622114"/>
                </a:lnTo>
                <a:lnTo>
                  <a:pt x="0" y="10622114"/>
                </a:lnTo>
                <a:lnTo>
                  <a:pt x="0" y="0"/>
                </a:lnTo>
                <a:close/>
              </a:path>
            </a:pathLst>
          </a:custGeom>
          <a:blipFill>
            <a:blip r:embed="rId2"/>
            <a:stretch>
              <a:fillRect l="0" t="0" r="-52114" b="-6374"/>
            </a:stretch>
          </a:blipFill>
        </p:spPr>
      </p:sp>
      <p:grpSp>
        <p:nvGrpSpPr>
          <p:cNvPr name="Group 3" id="3"/>
          <p:cNvGrpSpPr/>
          <p:nvPr/>
        </p:nvGrpSpPr>
        <p:grpSpPr>
          <a:xfrm rot="1270729">
            <a:off x="-1520239" y="-4302004"/>
            <a:ext cx="11606584" cy="18891008"/>
            <a:chOff x="0" y="0"/>
            <a:chExt cx="3056878" cy="4975410"/>
          </a:xfrm>
        </p:grpSpPr>
        <p:sp>
          <p:nvSpPr>
            <p:cNvPr name="Freeform 4" id="4"/>
            <p:cNvSpPr/>
            <p:nvPr/>
          </p:nvSpPr>
          <p:spPr>
            <a:xfrm flipH="false" flipV="false" rot="0">
              <a:off x="0" y="0"/>
              <a:ext cx="3056878" cy="4975409"/>
            </a:xfrm>
            <a:custGeom>
              <a:avLst/>
              <a:gdLst/>
              <a:ahLst/>
              <a:cxnLst/>
              <a:rect r="r" b="b" t="t" l="l"/>
              <a:pathLst>
                <a:path h="4975409" w="3056878">
                  <a:moveTo>
                    <a:pt x="0" y="0"/>
                  </a:moveTo>
                  <a:lnTo>
                    <a:pt x="3056878" y="0"/>
                  </a:lnTo>
                  <a:lnTo>
                    <a:pt x="3056878" y="4975409"/>
                  </a:lnTo>
                  <a:lnTo>
                    <a:pt x="0" y="4975409"/>
                  </a:lnTo>
                  <a:close/>
                </a:path>
              </a:pathLst>
            </a:custGeom>
            <a:solidFill>
              <a:srgbClr val="12127D"/>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6791999">
            <a:off x="8277205" y="-3693829"/>
            <a:ext cx="5101593" cy="4374576"/>
            <a:chOff x="0" y="0"/>
            <a:chExt cx="1343629" cy="1152152"/>
          </a:xfrm>
        </p:grpSpPr>
        <p:sp>
          <p:nvSpPr>
            <p:cNvPr name="Freeform 7" id="7"/>
            <p:cNvSpPr/>
            <p:nvPr/>
          </p:nvSpPr>
          <p:spPr>
            <a:xfrm flipH="false" flipV="false" rot="0">
              <a:off x="0" y="0"/>
              <a:ext cx="1343629" cy="1152152"/>
            </a:xfrm>
            <a:custGeom>
              <a:avLst/>
              <a:gdLst/>
              <a:ahLst/>
              <a:cxnLst/>
              <a:rect r="r" b="b" t="t" l="l"/>
              <a:pathLst>
                <a:path h="1152152" w="1343629">
                  <a:moveTo>
                    <a:pt x="0" y="0"/>
                  </a:moveTo>
                  <a:lnTo>
                    <a:pt x="1343629" y="0"/>
                  </a:lnTo>
                  <a:lnTo>
                    <a:pt x="1343629" y="1152152"/>
                  </a:lnTo>
                  <a:lnTo>
                    <a:pt x="0" y="1152152"/>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028700" y="4457700"/>
            <a:ext cx="7581583" cy="135255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FFFFFF"/>
                </a:solidFill>
                <a:latin typeface="TDTD평고딕"/>
              </a:rPr>
              <a:t>Q&amp;A</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sp>
        <p:nvSpPr>
          <p:cNvPr name="Freeform 2" id="2"/>
          <p:cNvSpPr/>
          <p:nvPr/>
        </p:nvSpPr>
        <p:spPr>
          <a:xfrm flipH="false" flipV="false" rot="0">
            <a:off x="7812722" y="-167557"/>
            <a:ext cx="11128251" cy="10622114"/>
          </a:xfrm>
          <a:custGeom>
            <a:avLst/>
            <a:gdLst/>
            <a:ahLst/>
            <a:cxnLst/>
            <a:rect r="r" b="b" t="t" l="l"/>
            <a:pathLst>
              <a:path h="10622114" w="11128251">
                <a:moveTo>
                  <a:pt x="0" y="0"/>
                </a:moveTo>
                <a:lnTo>
                  <a:pt x="11128251" y="0"/>
                </a:lnTo>
                <a:lnTo>
                  <a:pt x="11128251" y="10622114"/>
                </a:lnTo>
                <a:lnTo>
                  <a:pt x="0" y="10622114"/>
                </a:lnTo>
                <a:lnTo>
                  <a:pt x="0" y="0"/>
                </a:lnTo>
                <a:close/>
              </a:path>
            </a:pathLst>
          </a:custGeom>
          <a:blipFill>
            <a:blip r:embed="rId2"/>
            <a:stretch>
              <a:fillRect l="0" t="0" r="-52114" b="-6374"/>
            </a:stretch>
          </a:blipFill>
        </p:spPr>
      </p:sp>
      <p:grpSp>
        <p:nvGrpSpPr>
          <p:cNvPr name="Group 3" id="3"/>
          <p:cNvGrpSpPr/>
          <p:nvPr/>
        </p:nvGrpSpPr>
        <p:grpSpPr>
          <a:xfrm rot="1270729">
            <a:off x="-1520239" y="-4302004"/>
            <a:ext cx="11606584" cy="18891008"/>
            <a:chOff x="0" y="0"/>
            <a:chExt cx="3056878" cy="4975410"/>
          </a:xfrm>
        </p:grpSpPr>
        <p:sp>
          <p:nvSpPr>
            <p:cNvPr name="Freeform 4" id="4"/>
            <p:cNvSpPr/>
            <p:nvPr/>
          </p:nvSpPr>
          <p:spPr>
            <a:xfrm flipH="false" flipV="false" rot="0">
              <a:off x="0" y="0"/>
              <a:ext cx="3056878" cy="4975409"/>
            </a:xfrm>
            <a:custGeom>
              <a:avLst/>
              <a:gdLst/>
              <a:ahLst/>
              <a:cxnLst/>
              <a:rect r="r" b="b" t="t" l="l"/>
              <a:pathLst>
                <a:path h="4975409" w="3056878">
                  <a:moveTo>
                    <a:pt x="0" y="0"/>
                  </a:moveTo>
                  <a:lnTo>
                    <a:pt x="3056878" y="0"/>
                  </a:lnTo>
                  <a:lnTo>
                    <a:pt x="3056878" y="4975409"/>
                  </a:lnTo>
                  <a:lnTo>
                    <a:pt x="0" y="4975409"/>
                  </a:lnTo>
                  <a:close/>
                </a:path>
              </a:pathLst>
            </a:custGeom>
            <a:solidFill>
              <a:srgbClr val="12127D"/>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6791999">
            <a:off x="8277205" y="-3693829"/>
            <a:ext cx="5101593" cy="4374576"/>
            <a:chOff x="0" y="0"/>
            <a:chExt cx="1343629" cy="1152152"/>
          </a:xfrm>
        </p:grpSpPr>
        <p:sp>
          <p:nvSpPr>
            <p:cNvPr name="Freeform 7" id="7"/>
            <p:cNvSpPr/>
            <p:nvPr/>
          </p:nvSpPr>
          <p:spPr>
            <a:xfrm flipH="false" flipV="false" rot="0">
              <a:off x="0" y="0"/>
              <a:ext cx="1343629" cy="1152152"/>
            </a:xfrm>
            <a:custGeom>
              <a:avLst/>
              <a:gdLst/>
              <a:ahLst/>
              <a:cxnLst/>
              <a:rect r="r" b="b" t="t" l="l"/>
              <a:pathLst>
                <a:path h="1152152" w="1343629">
                  <a:moveTo>
                    <a:pt x="0" y="0"/>
                  </a:moveTo>
                  <a:lnTo>
                    <a:pt x="1343629" y="0"/>
                  </a:lnTo>
                  <a:lnTo>
                    <a:pt x="1343629" y="1152152"/>
                  </a:lnTo>
                  <a:lnTo>
                    <a:pt x="0" y="1152152"/>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028700" y="4457700"/>
            <a:ext cx="7581583" cy="135255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FFFFFF"/>
                </a:solidFill>
                <a:ea typeface="TDTD평고딕"/>
              </a:rPr>
              <a:t>감사합니다</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385057" y="1728676"/>
            <a:ext cx="10020616"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7913799">
            <a:off x="15737204" y="-3177349"/>
            <a:ext cx="5101593" cy="5731459"/>
            <a:chOff x="0" y="0"/>
            <a:chExt cx="1343629" cy="1509520"/>
          </a:xfrm>
        </p:grpSpPr>
        <p:sp>
          <p:nvSpPr>
            <p:cNvPr name="Freeform 7" id="7"/>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868356" y="3400006"/>
            <a:ext cx="7967394" cy="4429871"/>
          </a:xfrm>
          <a:custGeom>
            <a:avLst/>
            <a:gdLst/>
            <a:ahLst/>
            <a:cxnLst/>
            <a:rect r="r" b="b" t="t" l="l"/>
            <a:pathLst>
              <a:path h="4429871" w="7967394">
                <a:moveTo>
                  <a:pt x="0" y="0"/>
                </a:moveTo>
                <a:lnTo>
                  <a:pt x="7967394" y="0"/>
                </a:lnTo>
                <a:lnTo>
                  <a:pt x="7967394" y="4429870"/>
                </a:lnTo>
                <a:lnTo>
                  <a:pt x="0" y="4429870"/>
                </a:lnTo>
                <a:lnTo>
                  <a:pt x="0" y="0"/>
                </a:lnTo>
                <a:close/>
              </a:path>
            </a:pathLst>
          </a:custGeom>
          <a:blipFill>
            <a:blip r:embed="rId2"/>
            <a:stretch>
              <a:fillRect l="0" t="0" r="0" b="0"/>
            </a:stretch>
          </a:blipFill>
        </p:spPr>
      </p:sp>
      <p:sp>
        <p:nvSpPr>
          <p:cNvPr name="Freeform 10" id="10"/>
          <p:cNvSpPr/>
          <p:nvPr/>
        </p:nvSpPr>
        <p:spPr>
          <a:xfrm flipH="false" flipV="false" rot="0">
            <a:off x="9144000" y="3500770"/>
            <a:ext cx="8294386" cy="4104585"/>
          </a:xfrm>
          <a:custGeom>
            <a:avLst/>
            <a:gdLst/>
            <a:ahLst/>
            <a:cxnLst/>
            <a:rect r="r" b="b" t="t" l="l"/>
            <a:pathLst>
              <a:path h="4104585" w="8294386">
                <a:moveTo>
                  <a:pt x="0" y="0"/>
                </a:moveTo>
                <a:lnTo>
                  <a:pt x="8294386" y="0"/>
                </a:lnTo>
                <a:lnTo>
                  <a:pt x="8294386" y="4104585"/>
                </a:lnTo>
                <a:lnTo>
                  <a:pt x="0" y="4104585"/>
                </a:lnTo>
                <a:lnTo>
                  <a:pt x="0" y="0"/>
                </a:lnTo>
                <a:close/>
              </a:path>
            </a:pathLst>
          </a:custGeom>
          <a:blipFill>
            <a:blip r:embed="rId3"/>
            <a:stretch>
              <a:fillRect l="0" t="0" r="0" b="0"/>
            </a:stretch>
          </a:blipFill>
        </p:spPr>
      </p:sp>
      <p:sp>
        <p:nvSpPr>
          <p:cNvPr name="TextBox 11" id="11"/>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FFFFFF"/>
                </a:solidFill>
                <a:ea typeface="TDTD평고딕"/>
              </a:rPr>
              <a:t>선정배경</a:t>
            </a:r>
          </a:p>
        </p:txBody>
      </p:sp>
      <p:sp>
        <p:nvSpPr>
          <p:cNvPr name="TextBox 12" id="12"/>
          <p:cNvSpPr txBox="true"/>
          <p:nvPr/>
        </p:nvSpPr>
        <p:spPr>
          <a:xfrm rot="0">
            <a:off x="7801459" y="1685813"/>
            <a:ext cx="784264"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국제</a:t>
            </a:r>
          </a:p>
        </p:txBody>
      </p:sp>
      <p:sp>
        <p:nvSpPr>
          <p:cNvPr name="TextBox 13" id="13"/>
          <p:cNvSpPr txBox="true"/>
          <p:nvPr/>
        </p:nvSpPr>
        <p:spPr>
          <a:xfrm rot="0">
            <a:off x="4852053" y="1019063"/>
            <a:ext cx="3733671"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FFFFFF"/>
                </a:solidFill>
                <a:ea typeface="TDTD평고딕"/>
              </a:rPr>
              <a:t>외부경제분석</a:t>
            </a:r>
          </a:p>
        </p:txBody>
      </p:sp>
      <p:sp>
        <p:nvSpPr>
          <p:cNvPr name="TextBox 14" id="14"/>
          <p:cNvSpPr txBox="true"/>
          <p:nvPr/>
        </p:nvSpPr>
        <p:spPr>
          <a:xfrm rot="0">
            <a:off x="917255" y="8210550"/>
            <a:ext cx="8226745" cy="10477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나이지리아, 사우디아라비아, 러시아의 원유 공급량 2014기준 2015년 260만 배럴 증가</a:t>
            </a:r>
          </a:p>
        </p:txBody>
      </p:sp>
      <p:sp>
        <p:nvSpPr>
          <p:cNvPr name="TextBox 15" id="15"/>
          <p:cNvSpPr txBox="true"/>
          <p:nvPr/>
        </p:nvSpPr>
        <p:spPr>
          <a:xfrm rot="0">
            <a:off x="7401410" y="7782251"/>
            <a:ext cx="1679143" cy="389255"/>
          </a:xfrm>
          <a:prstGeom prst="rect">
            <a:avLst/>
          </a:prstGeom>
        </p:spPr>
        <p:txBody>
          <a:bodyPr anchor="t" rtlCol="false" tIns="0" lIns="0" bIns="0" rIns="0">
            <a:spAutoFit/>
          </a:bodyPr>
          <a:lstStyle/>
          <a:p>
            <a:pPr>
              <a:lnSpc>
                <a:spcPts val="3220"/>
              </a:lnSpc>
              <a:spcBef>
                <a:spcPct val="0"/>
              </a:spcBef>
            </a:pPr>
            <a:r>
              <a:rPr lang="en-US" sz="2300">
                <a:solidFill>
                  <a:srgbClr val="FFFFFF"/>
                </a:solidFill>
                <a:latin typeface="Tlab 돋움 미디움"/>
              </a:rPr>
              <a:t>*출처: EIA</a:t>
            </a:r>
          </a:p>
        </p:txBody>
      </p:sp>
      <p:sp>
        <p:nvSpPr>
          <p:cNvPr name="TextBox 16" id="16"/>
          <p:cNvSpPr txBox="true"/>
          <p:nvPr/>
        </p:nvSpPr>
        <p:spPr>
          <a:xfrm rot="0">
            <a:off x="9211641" y="8210550"/>
            <a:ext cx="822674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Tlab 돋움 미디움"/>
              </a:rPr>
              <a:t>2014년 기준 2015년 원유가격 47% 하락</a:t>
            </a:r>
          </a:p>
        </p:txBody>
      </p:sp>
      <p:sp>
        <p:nvSpPr>
          <p:cNvPr name="TextBox 17" id="17"/>
          <p:cNvSpPr txBox="true"/>
          <p:nvPr/>
        </p:nvSpPr>
        <p:spPr>
          <a:xfrm rot="0">
            <a:off x="14932978" y="7611437"/>
            <a:ext cx="2505408" cy="389255"/>
          </a:xfrm>
          <a:prstGeom prst="rect">
            <a:avLst/>
          </a:prstGeom>
        </p:spPr>
        <p:txBody>
          <a:bodyPr anchor="t" rtlCol="false" tIns="0" lIns="0" bIns="0" rIns="0">
            <a:spAutoFit/>
          </a:bodyPr>
          <a:lstStyle/>
          <a:p>
            <a:pPr>
              <a:lnSpc>
                <a:spcPts val="3220"/>
              </a:lnSpc>
              <a:spcBef>
                <a:spcPct val="0"/>
              </a:spcBef>
            </a:pPr>
            <a:r>
              <a:rPr lang="en-US" sz="2300">
                <a:solidFill>
                  <a:srgbClr val="FFFFFF"/>
                </a:solidFill>
                <a:latin typeface="Tlab 돋움 미디움"/>
              </a:rPr>
              <a:t>*출처: 국제금융센터</a:t>
            </a:r>
          </a:p>
        </p:txBody>
      </p:sp>
      <p:sp>
        <p:nvSpPr>
          <p:cNvPr name="TextBox 18" id="18"/>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 8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7D"/>
        </a:solidFill>
      </p:bgPr>
    </p:bg>
    <p:spTree>
      <p:nvGrpSpPr>
        <p:cNvPr id="1" name=""/>
        <p:cNvGrpSpPr/>
        <p:nvPr/>
      </p:nvGrpSpPr>
      <p:grpSpPr>
        <a:xfrm>
          <a:off x="0" y="0"/>
          <a:ext cx="0" cy="0"/>
          <a:chOff x="0" y="0"/>
          <a:chExt cx="0" cy="0"/>
        </a:xfrm>
      </p:grpSpPr>
      <p:grpSp>
        <p:nvGrpSpPr>
          <p:cNvPr name="Group 2" id="2"/>
          <p:cNvGrpSpPr/>
          <p:nvPr/>
        </p:nvGrpSpPr>
        <p:grpSpPr>
          <a:xfrm rot="-7146851">
            <a:off x="5314779" y="270302"/>
            <a:ext cx="14298299" cy="22295598"/>
            <a:chOff x="0" y="0"/>
            <a:chExt cx="3765807" cy="5872092"/>
          </a:xfrm>
        </p:grpSpPr>
        <p:sp>
          <p:nvSpPr>
            <p:cNvPr name="Freeform 3" id="3"/>
            <p:cNvSpPr/>
            <p:nvPr/>
          </p:nvSpPr>
          <p:spPr>
            <a:xfrm flipH="false" flipV="false" rot="0">
              <a:off x="0" y="0"/>
              <a:ext cx="3765807" cy="5872092"/>
            </a:xfrm>
            <a:custGeom>
              <a:avLst/>
              <a:gdLst/>
              <a:ahLst/>
              <a:cxnLst/>
              <a:rect r="r" b="b" t="t" l="l"/>
              <a:pathLst>
                <a:path h="5872092" w="3765807">
                  <a:moveTo>
                    <a:pt x="0" y="0"/>
                  </a:moveTo>
                  <a:lnTo>
                    <a:pt x="3765807" y="0"/>
                  </a:lnTo>
                  <a:lnTo>
                    <a:pt x="3765807" y="5872092"/>
                  </a:lnTo>
                  <a:lnTo>
                    <a:pt x="0" y="5872092"/>
                  </a:lnTo>
                  <a:close/>
                </a:path>
              </a:pathLst>
            </a:custGeom>
            <a:solidFill>
              <a:srgbClr val="0D0D5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7913799">
            <a:off x="15737204" y="-3177349"/>
            <a:ext cx="5101593" cy="5731459"/>
            <a:chOff x="0" y="0"/>
            <a:chExt cx="1343629" cy="1509520"/>
          </a:xfrm>
        </p:grpSpPr>
        <p:sp>
          <p:nvSpPr>
            <p:cNvPr name="Freeform 6" id="6"/>
            <p:cNvSpPr/>
            <p:nvPr/>
          </p:nvSpPr>
          <p:spPr>
            <a:xfrm flipH="false" flipV="false" rot="0">
              <a:off x="0" y="0"/>
              <a:ext cx="1343629" cy="1509520"/>
            </a:xfrm>
            <a:custGeom>
              <a:avLst/>
              <a:gdLst/>
              <a:ahLst/>
              <a:cxnLst/>
              <a:rect r="r" b="b" t="t" l="l"/>
              <a:pathLst>
                <a:path h="1509520" w="1343629">
                  <a:moveTo>
                    <a:pt x="0" y="0"/>
                  </a:moveTo>
                  <a:lnTo>
                    <a:pt x="1343629" y="0"/>
                  </a:lnTo>
                  <a:lnTo>
                    <a:pt x="1343629" y="1509520"/>
                  </a:lnTo>
                  <a:lnTo>
                    <a:pt x="0" y="1509520"/>
                  </a:lnTo>
                  <a:close/>
                </a:path>
              </a:pathLst>
            </a:custGeom>
            <a:solidFill>
              <a:srgbClr val="41A4F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385057" y="1728676"/>
            <a:ext cx="10020616" cy="0"/>
          </a:xfrm>
          <a:prstGeom prst="line">
            <a:avLst/>
          </a:prstGeom>
          <a:ln cap="flat" w="28575">
            <a:solidFill>
              <a:srgbClr val="FFFFFF"/>
            </a:solidFill>
            <a:prstDash val="solid"/>
            <a:headEnd type="none" len="sm" w="sm"/>
            <a:tailEnd type="none" len="sm" w="sm"/>
          </a:ln>
        </p:spPr>
      </p:sp>
      <p:sp>
        <p:nvSpPr>
          <p:cNvPr name="Freeform 9" id="9"/>
          <p:cNvSpPr/>
          <p:nvPr/>
        </p:nvSpPr>
        <p:spPr>
          <a:xfrm flipH="false" flipV="false" rot="0">
            <a:off x="917255" y="2490848"/>
            <a:ext cx="5148469" cy="7137996"/>
          </a:xfrm>
          <a:custGeom>
            <a:avLst/>
            <a:gdLst/>
            <a:ahLst/>
            <a:cxnLst/>
            <a:rect r="r" b="b" t="t" l="l"/>
            <a:pathLst>
              <a:path h="7137996" w="5148469">
                <a:moveTo>
                  <a:pt x="0" y="0"/>
                </a:moveTo>
                <a:lnTo>
                  <a:pt x="5148469" y="0"/>
                </a:lnTo>
                <a:lnTo>
                  <a:pt x="5148469" y="7137996"/>
                </a:lnTo>
                <a:lnTo>
                  <a:pt x="0" y="7137996"/>
                </a:lnTo>
                <a:lnTo>
                  <a:pt x="0" y="0"/>
                </a:lnTo>
                <a:close/>
              </a:path>
            </a:pathLst>
          </a:custGeom>
          <a:blipFill>
            <a:blip r:embed="rId2"/>
            <a:stretch>
              <a:fillRect l="0" t="0" r="0" b="0"/>
            </a:stretch>
          </a:blipFill>
        </p:spPr>
      </p:sp>
      <p:sp>
        <p:nvSpPr>
          <p:cNvPr name="Freeform 10" id="10"/>
          <p:cNvSpPr/>
          <p:nvPr/>
        </p:nvSpPr>
        <p:spPr>
          <a:xfrm flipH="false" flipV="false" rot="0">
            <a:off x="9623206" y="3183393"/>
            <a:ext cx="7636094" cy="5752907"/>
          </a:xfrm>
          <a:custGeom>
            <a:avLst/>
            <a:gdLst/>
            <a:ahLst/>
            <a:cxnLst/>
            <a:rect r="r" b="b" t="t" l="l"/>
            <a:pathLst>
              <a:path h="5752907" w="7636094">
                <a:moveTo>
                  <a:pt x="0" y="0"/>
                </a:moveTo>
                <a:lnTo>
                  <a:pt x="7636094" y="0"/>
                </a:lnTo>
                <a:lnTo>
                  <a:pt x="7636094" y="5752907"/>
                </a:lnTo>
                <a:lnTo>
                  <a:pt x="0" y="5752907"/>
                </a:lnTo>
                <a:lnTo>
                  <a:pt x="0" y="0"/>
                </a:lnTo>
                <a:close/>
              </a:path>
            </a:pathLst>
          </a:custGeom>
          <a:blipFill>
            <a:blip r:embed="rId3"/>
            <a:stretch>
              <a:fillRect l="0" t="0" r="0" b="0"/>
            </a:stretch>
          </a:blipFill>
        </p:spPr>
      </p:sp>
      <p:sp>
        <p:nvSpPr>
          <p:cNvPr name="TextBox 11" id="11"/>
          <p:cNvSpPr txBox="true"/>
          <p:nvPr/>
        </p:nvSpPr>
        <p:spPr>
          <a:xfrm rot="0">
            <a:off x="6065724" y="2481595"/>
            <a:ext cx="8226745"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명품, 해외제품에 대한 개별소비세 완화</a:t>
            </a:r>
          </a:p>
        </p:txBody>
      </p:sp>
      <p:sp>
        <p:nvSpPr>
          <p:cNvPr name="TextBox 12" id="12"/>
          <p:cNvSpPr txBox="true"/>
          <p:nvPr/>
        </p:nvSpPr>
        <p:spPr>
          <a:xfrm rot="0">
            <a:off x="6122316" y="9085919"/>
            <a:ext cx="2513244" cy="389255"/>
          </a:xfrm>
          <a:prstGeom prst="rect">
            <a:avLst/>
          </a:prstGeom>
        </p:spPr>
        <p:txBody>
          <a:bodyPr anchor="t" rtlCol="false" tIns="0" lIns="0" bIns="0" rIns="0">
            <a:spAutoFit/>
          </a:bodyPr>
          <a:lstStyle/>
          <a:p>
            <a:pPr>
              <a:lnSpc>
                <a:spcPts val="3220"/>
              </a:lnSpc>
              <a:spcBef>
                <a:spcPct val="0"/>
              </a:spcBef>
            </a:pPr>
            <a:r>
              <a:rPr lang="en-US" sz="2300">
                <a:solidFill>
                  <a:srgbClr val="FFFFFF"/>
                </a:solidFill>
                <a:latin typeface="Tlab 돋움 미디움"/>
              </a:rPr>
              <a:t>*출처: 기획재정부</a:t>
            </a:r>
          </a:p>
        </p:txBody>
      </p:sp>
      <p:sp>
        <p:nvSpPr>
          <p:cNvPr name="TextBox 13" id="13"/>
          <p:cNvSpPr txBox="true"/>
          <p:nvPr/>
        </p:nvSpPr>
        <p:spPr>
          <a:xfrm rot="0">
            <a:off x="1146111" y="695325"/>
            <a:ext cx="3705942" cy="1019063"/>
          </a:xfrm>
          <a:prstGeom prst="rect">
            <a:avLst/>
          </a:prstGeom>
        </p:spPr>
        <p:txBody>
          <a:bodyPr anchor="t" rtlCol="false" tIns="0" lIns="0" bIns="0" rIns="0">
            <a:spAutoFit/>
          </a:bodyPr>
          <a:lstStyle/>
          <a:p>
            <a:pPr marL="0" indent="0" lvl="0">
              <a:lnSpc>
                <a:spcPts val="7949"/>
              </a:lnSpc>
              <a:spcBef>
                <a:spcPct val="0"/>
              </a:spcBef>
            </a:pPr>
            <a:r>
              <a:rPr lang="en-US" sz="6624">
                <a:solidFill>
                  <a:srgbClr val="FFFFFF"/>
                </a:solidFill>
                <a:ea typeface="TDTD평고딕"/>
              </a:rPr>
              <a:t>선정배경</a:t>
            </a:r>
          </a:p>
        </p:txBody>
      </p:sp>
      <p:sp>
        <p:nvSpPr>
          <p:cNvPr name="TextBox 14" id="14"/>
          <p:cNvSpPr txBox="true"/>
          <p:nvPr/>
        </p:nvSpPr>
        <p:spPr>
          <a:xfrm rot="0">
            <a:off x="7801459" y="1685813"/>
            <a:ext cx="784264"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ea typeface="Tlab 돋움 미디움"/>
              </a:rPr>
              <a:t>국제</a:t>
            </a:r>
          </a:p>
        </p:txBody>
      </p:sp>
      <p:sp>
        <p:nvSpPr>
          <p:cNvPr name="TextBox 15" id="15"/>
          <p:cNvSpPr txBox="true"/>
          <p:nvPr/>
        </p:nvSpPr>
        <p:spPr>
          <a:xfrm rot="0">
            <a:off x="4852053" y="1019063"/>
            <a:ext cx="3733671" cy="695325"/>
          </a:xfrm>
          <a:prstGeom prst="rect">
            <a:avLst/>
          </a:prstGeom>
        </p:spPr>
        <p:txBody>
          <a:bodyPr anchor="t" rtlCol="false" tIns="0" lIns="0" bIns="0" rIns="0">
            <a:spAutoFit/>
          </a:bodyPr>
          <a:lstStyle/>
          <a:p>
            <a:pPr marL="0" indent="0" lvl="0">
              <a:lnSpc>
                <a:spcPts val="5429"/>
              </a:lnSpc>
              <a:spcBef>
                <a:spcPct val="0"/>
              </a:spcBef>
            </a:pPr>
            <a:r>
              <a:rPr lang="en-US" sz="4524">
                <a:solidFill>
                  <a:srgbClr val="FFFFFF"/>
                </a:solidFill>
                <a:ea typeface="TDTD평고딕"/>
              </a:rPr>
              <a:t>외부경제분석</a:t>
            </a:r>
          </a:p>
        </p:txBody>
      </p:sp>
      <p:sp>
        <p:nvSpPr>
          <p:cNvPr name="TextBox 16" id="16"/>
          <p:cNvSpPr txBox="true"/>
          <p:nvPr/>
        </p:nvSpPr>
        <p:spPr>
          <a:xfrm rot="0">
            <a:off x="11946691" y="8271624"/>
            <a:ext cx="977324" cy="389255"/>
          </a:xfrm>
          <a:prstGeom prst="rect">
            <a:avLst/>
          </a:prstGeom>
        </p:spPr>
        <p:txBody>
          <a:bodyPr anchor="t" rtlCol="false" tIns="0" lIns="0" bIns="0" rIns="0">
            <a:spAutoFit/>
          </a:bodyPr>
          <a:lstStyle/>
          <a:p>
            <a:pPr>
              <a:lnSpc>
                <a:spcPts val="3220"/>
              </a:lnSpc>
              <a:spcBef>
                <a:spcPct val="0"/>
              </a:spcBef>
            </a:pPr>
            <a:r>
              <a:rPr lang="en-US" sz="2300">
                <a:solidFill>
                  <a:srgbClr val="FFFFFF"/>
                </a:solidFill>
                <a:latin typeface="Tlab 돋움 미디움"/>
              </a:rPr>
              <a:t>2014년</a:t>
            </a:r>
          </a:p>
        </p:txBody>
      </p:sp>
      <p:sp>
        <p:nvSpPr>
          <p:cNvPr name="TextBox 17" id="17"/>
          <p:cNvSpPr txBox="true"/>
          <p:nvPr/>
        </p:nvSpPr>
        <p:spPr>
          <a:xfrm rot="0">
            <a:off x="14029512" y="8271624"/>
            <a:ext cx="977324" cy="389255"/>
          </a:xfrm>
          <a:prstGeom prst="rect">
            <a:avLst/>
          </a:prstGeom>
        </p:spPr>
        <p:txBody>
          <a:bodyPr anchor="t" rtlCol="false" tIns="0" lIns="0" bIns="0" rIns="0">
            <a:spAutoFit/>
          </a:bodyPr>
          <a:lstStyle/>
          <a:p>
            <a:pPr>
              <a:lnSpc>
                <a:spcPts val="3220"/>
              </a:lnSpc>
              <a:spcBef>
                <a:spcPct val="0"/>
              </a:spcBef>
            </a:pPr>
            <a:r>
              <a:rPr lang="en-US" sz="2300">
                <a:solidFill>
                  <a:srgbClr val="FFFFFF"/>
                </a:solidFill>
                <a:latin typeface="Tlab 돋움 미디움"/>
              </a:rPr>
              <a:t>2015년</a:t>
            </a:r>
          </a:p>
        </p:txBody>
      </p:sp>
      <p:sp>
        <p:nvSpPr>
          <p:cNvPr name="TextBox 18" id="18"/>
          <p:cNvSpPr txBox="true"/>
          <p:nvPr/>
        </p:nvSpPr>
        <p:spPr>
          <a:xfrm rot="0">
            <a:off x="10608591" y="8960824"/>
            <a:ext cx="5665324"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Tlab 돋움 미디움"/>
              </a:rPr>
              <a:t>2015년 소비세율 3%에서 5% 확대</a:t>
            </a:r>
          </a:p>
        </p:txBody>
      </p:sp>
      <p:sp>
        <p:nvSpPr>
          <p:cNvPr name="TextBox 19" id="19"/>
          <p:cNvSpPr txBox="true"/>
          <p:nvPr/>
        </p:nvSpPr>
        <p:spPr>
          <a:xfrm rot="0">
            <a:off x="11946691" y="5670592"/>
            <a:ext cx="977324" cy="389255"/>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lab 돋움 미디움"/>
              </a:rPr>
              <a:t>3%</a:t>
            </a:r>
          </a:p>
        </p:txBody>
      </p:sp>
      <p:sp>
        <p:nvSpPr>
          <p:cNvPr name="TextBox 20" id="20"/>
          <p:cNvSpPr txBox="true"/>
          <p:nvPr/>
        </p:nvSpPr>
        <p:spPr>
          <a:xfrm rot="0">
            <a:off x="14029512" y="3977667"/>
            <a:ext cx="977324" cy="389255"/>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lab 돋움 미디움"/>
              </a:rPr>
              <a:t>5%</a:t>
            </a:r>
          </a:p>
        </p:txBody>
      </p:sp>
      <p:sp>
        <p:nvSpPr>
          <p:cNvPr name="TextBox 21" id="21"/>
          <p:cNvSpPr txBox="true"/>
          <p:nvPr/>
        </p:nvSpPr>
        <p:spPr>
          <a:xfrm rot="0">
            <a:off x="137283" y="9522593"/>
            <a:ext cx="1227013" cy="593723"/>
          </a:xfrm>
          <a:prstGeom prst="rect">
            <a:avLst/>
          </a:prstGeom>
        </p:spPr>
        <p:txBody>
          <a:bodyPr anchor="t" rtlCol="false" tIns="0" lIns="0" bIns="0" rIns="0">
            <a:spAutoFit/>
          </a:bodyPr>
          <a:lstStyle/>
          <a:p>
            <a:pPr algn="l">
              <a:lnSpc>
                <a:spcPts val="5300"/>
              </a:lnSpc>
            </a:pPr>
            <a:r>
              <a:rPr lang="en-US" sz="2500">
                <a:solidFill>
                  <a:srgbClr val="FFFFFF"/>
                </a:solidFill>
                <a:latin typeface="Tlab 돋움 미디움"/>
              </a:rPr>
              <a:t> 9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DAFm4A5EymE</dc:identifier>
  <dcterms:modified xsi:type="dcterms:W3CDTF">2011-08-01T06:04:30Z</dcterms:modified>
  <cp:revision>1</cp:revision>
  <dc:title>어두운 파란색 및 흰색 간단한 기하학적 프레젠테이션</dc:title>
</cp:coreProperties>
</file>